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30"/>
  </p:notesMasterIdLst>
  <p:handoutMasterIdLst>
    <p:handoutMasterId r:id="rId131"/>
  </p:handoutMasterIdLst>
  <p:sldIdLst>
    <p:sldId id="257" r:id="rId2"/>
    <p:sldId id="374" r:id="rId3"/>
    <p:sldId id="375" r:id="rId4"/>
    <p:sldId id="259" r:id="rId5"/>
    <p:sldId id="400" r:id="rId6"/>
    <p:sldId id="264" r:id="rId7"/>
    <p:sldId id="265" r:id="rId8"/>
    <p:sldId id="266" r:id="rId9"/>
    <p:sldId id="267" r:id="rId10"/>
    <p:sldId id="268" r:id="rId11"/>
    <p:sldId id="401" r:id="rId12"/>
    <p:sldId id="397"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402" r:id="rId31"/>
    <p:sldId id="287" r:id="rId32"/>
    <p:sldId id="261" r:id="rId33"/>
    <p:sldId id="376" r:id="rId34"/>
    <p:sldId id="377" r:id="rId35"/>
    <p:sldId id="406" r:id="rId36"/>
    <p:sldId id="263" r:id="rId37"/>
    <p:sldId id="290" r:id="rId38"/>
    <p:sldId id="291" r:id="rId39"/>
    <p:sldId id="292" r:id="rId40"/>
    <p:sldId id="293" r:id="rId41"/>
    <p:sldId id="294" r:id="rId42"/>
    <p:sldId id="295" r:id="rId43"/>
    <p:sldId id="297" r:id="rId44"/>
    <p:sldId id="398" r:id="rId45"/>
    <p:sldId id="299" r:id="rId46"/>
    <p:sldId id="371" r:id="rId47"/>
    <p:sldId id="300" r:id="rId48"/>
    <p:sldId id="301" r:id="rId49"/>
    <p:sldId id="302" r:id="rId50"/>
    <p:sldId id="304" r:id="rId51"/>
    <p:sldId id="407" r:id="rId52"/>
    <p:sldId id="308" r:id="rId53"/>
    <p:sldId id="408" r:id="rId54"/>
    <p:sldId id="305" r:id="rId55"/>
    <p:sldId id="306" r:id="rId56"/>
    <p:sldId id="309" r:id="rId57"/>
    <p:sldId id="310" r:id="rId58"/>
    <p:sldId id="327" r:id="rId59"/>
    <p:sldId id="328" r:id="rId60"/>
    <p:sldId id="329" r:id="rId61"/>
    <p:sldId id="330" r:id="rId62"/>
    <p:sldId id="331" r:id="rId63"/>
    <p:sldId id="381" r:id="rId64"/>
    <p:sldId id="311" r:id="rId65"/>
    <p:sldId id="312" r:id="rId66"/>
    <p:sldId id="313" r:id="rId67"/>
    <p:sldId id="314" r:id="rId68"/>
    <p:sldId id="315" r:id="rId69"/>
    <p:sldId id="403" r:id="rId70"/>
    <p:sldId id="316" r:id="rId71"/>
    <p:sldId id="317" r:id="rId72"/>
    <p:sldId id="405" r:id="rId73"/>
    <p:sldId id="319" r:id="rId74"/>
    <p:sldId id="320" r:id="rId75"/>
    <p:sldId id="399" r:id="rId76"/>
    <p:sldId id="382" r:id="rId77"/>
    <p:sldId id="409" r:id="rId78"/>
    <p:sldId id="414" r:id="rId79"/>
    <p:sldId id="420" r:id="rId80"/>
    <p:sldId id="419" r:id="rId81"/>
    <p:sldId id="394" r:id="rId82"/>
    <p:sldId id="393" r:id="rId83"/>
    <p:sldId id="334" r:id="rId84"/>
    <p:sldId id="421" r:id="rId85"/>
    <p:sldId id="423" r:id="rId86"/>
    <p:sldId id="424" r:id="rId87"/>
    <p:sldId id="336" r:id="rId88"/>
    <p:sldId id="337" r:id="rId89"/>
    <p:sldId id="338" r:id="rId90"/>
    <p:sldId id="339" r:id="rId91"/>
    <p:sldId id="415" r:id="rId92"/>
    <p:sldId id="344" r:id="rId93"/>
    <p:sldId id="345" r:id="rId94"/>
    <p:sldId id="346" r:id="rId95"/>
    <p:sldId id="383" r:id="rId96"/>
    <p:sldId id="347" r:id="rId97"/>
    <p:sldId id="385" r:id="rId98"/>
    <p:sldId id="386" r:id="rId99"/>
    <p:sldId id="387" r:id="rId100"/>
    <p:sldId id="388" r:id="rId101"/>
    <p:sldId id="389" r:id="rId102"/>
    <p:sldId id="350" r:id="rId103"/>
    <p:sldId id="418" r:id="rId104"/>
    <p:sldId id="390" r:id="rId105"/>
    <p:sldId id="351" r:id="rId106"/>
    <p:sldId id="352" r:id="rId107"/>
    <p:sldId id="354" r:id="rId108"/>
    <p:sldId id="391" r:id="rId109"/>
    <p:sldId id="356" r:id="rId110"/>
    <p:sldId id="392" r:id="rId111"/>
    <p:sldId id="357" r:id="rId112"/>
    <p:sldId id="417" r:id="rId113"/>
    <p:sldId id="358" r:id="rId114"/>
    <p:sldId id="359" r:id="rId115"/>
    <p:sldId id="360" r:id="rId116"/>
    <p:sldId id="361" r:id="rId117"/>
    <p:sldId id="373" r:id="rId118"/>
    <p:sldId id="379" r:id="rId119"/>
    <p:sldId id="396" r:id="rId120"/>
    <p:sldId id="362" r:id="rId121"/>
    <p:sldId id="364" r:id="rId122"/>
    <p:sldId id="365" r:id="rId123"/>
    <p:sldId id="366" r:id="rId124"/>
    <p:sldId id="367" r:id="rId125"/>
    <p:sldId id="368" r:id="rId126"/>
    <p:sldId id="369" r:id="rId127"/>
    <p:sldId id="363" r:id="rId128"/>
    <p:sldId id="422" r:id="rId129"/>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47" autoAdjust="0"/>
  </p:normalViewPr>
  <p:slideViewPr>
    <p:cSldViewPr>
      <p:cViewPr varScale="1">
        <p:scale>
          <a:sx n="87" d="100"/>
          <a:sy n="87" d="100"/>
        </p:scale>
        <p:origin x="-2280" y="-72"/>
      </p:cViewPr>
      <p:guideLst>
        <p:guide orient="horz" pos="2160"/>
        <p:guide pos="2880"/>
      </p:guideLst>
    </p:cSldViewPr>
  </p:slideViewPr>
  <p:notesTextViewPr>
    <p:cViewPr>
      <p:scale>
        <a:sx n="1" d="1"/>
        <a:sy n="1" d="1"/>
      </p:scale>
      <p:origin x="0" y="0"/>
    </p:cViewPr>
  </p:notesTextViewPr>
  <p:sorterViewPr>
    <p:cViewPr>
      <p:scale>
        <a:sx n="100" d="100"/>
        <a:sy n="100" d="100"/>
      </p:scale>
      <p:origin x="0" y="5220"/>
    </p:cViewPr>
  </p:sorterViewPr>
  <p:notesViewPr>
    <p:cSldViewPr>
      <p:cViewPr>
        <p:scale>
          <a:sx n="100" d="100"/>
          <a:sy n="100" d="100"/>
        </p:scale>
        <p:origin x="-1632"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AAA5B004-B573-4B58-8E43-06317C91BB61}" type="datetimeFigureOut">
              <a:rPr lang="en-US" smtClean="0"/>
              <a:t>2015/06/22</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D816FD41-A889-4D8D-A009-03F665428348}" type="slidenum">
              <a:rPr lang="en-US" smtClean="0"/>
              <a:t>‹#›</a:t>
            </a:fld>
            <a:endParaRPr lang="en-US"/>
          </a:p>
        </p:txBody>
      </p:sp>
    </p:spTree>
    <p:extLst>
      <p:ext uri="{BB962C8B-B14F-4D97-AF65-F5344CB8AC3E}">
        <p14:creationId xmlns:p14="http://schemas.microsoft.com/office/powerpoint/2010/main" val="4195036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62A857A9-3E65-4960-87D9-1905D4C6A225}" type="datetimeFigureOut">
              <a:rPr lang="en-US" smtClean="0"/>
              <a:t>2015/06/22</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D4C27357-57E7-431A-B8FB-EA728735B881}" type="slidenum">
              <a:rPr lang="en-US" smtClean="0"/>
              <a:t>‹#›</a:t>
            </a:fld>
            <a:endParaRPr lang="en-US"/>
          </a:p>
        </p:txBody>
      </p:sp>
    </p:spTree>
    <p:extLst>
      <p:ext uri="{BB962C8B-B14F-4D97-AF65-F5344CB8AC3E}">
        <p14:creationId xmlns:p14="http://schemas.microsoft.com/office/powerpoint/2010/main" val="586388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en.wikipedia.org/wiki/FiO2"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D3816C78-E1B1-4DC7-AFCB-90DAAE5DAA76}" type="slidenum">
              <a:rPr lang="en-US" sz="1200" smtClean="0"/>
              <a:pPr eaLnBrk="1" hangingPunct="1">
                <a:defRPr/>
              </a:pPr>
              <a:t>1</a:t>
            </a:fld>
            <a:endParaRPr lang="en-US" sz="1200" dirty="0" smtClean="0"/>
          </a:p>
        </p:txBody>
      </p:sp>
      <p:sp>
        <p:nvSpPr>
          <p:cNvPr id="112643" name="Notes Placeholder 1"/>
          <p:cNvSpPr>
            <a:spLocks noGrp="1"/>
          </p:cNvSpPr>
          <p:nvPr>
            <p:ph type="body" idx="1"/>
          </p:nvPr>
        </p:nvSpPr>
        <p:spPr>
          <a:noFill/>
        </p:spPr>
        <p:txBody>
          <a:bodyPr/>
          <a:lstStyle/>
          <a:p>
            <a:endParaRPr lang="en-US" dirty="0" smtClean="0">
              <a:ea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a:t>
            </a:fld>
            <a:endParaRPr lang="en-US"/>
          </a:p>
        </p:txBody>
      </p:sp>
    </p:spTree>
    <p:extLst>
      <p:ext uri="{BB962C8B-B14F-4D97-AF65-F5344CB8AC3E}">
        <p14:creationId xmlns:p14="http://schemas.microsoft.com/office/powerpoint/2010/main" val="37009481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Vague symptoms making it difficult to diagnose</a:t>
            </a:r>
          </a:p>
          <a:p>
            <a:pPr eaLnBrk="1" hangingPunct="1">
              <a:defRPr/>
            </a:pPr>
            <a:r>
              <a:rPr lang="en-US" dirty="0" smtClean="0">
                <a:latin typeface="Times New Roman" charset="0"/>
                <a:cs typeface="+mn-cs"/>
              </a:rPr>
              <a:t>Most common: SOB, </a:t>
            </a:r>
            <a:r>
              <a:rPr lang="en-US" dirty="0" err="1" smtClean="0">
                <a:latin typeface="Times New Roman" charset="0"/>
                <a:cs typeface="+mn-cs"/>
              </a:rPr>
              <a:t>pleuritic</a:t>
            </a:r>
            <a:r>
              <a:rPr lang="en-US" dirty="0" smtClean="0">
                <a:latin typeface="Times New Roman" charset="0"/>
                <a:cs typeface="+mn-cs"/>
              </a:rPr>
              <a:t> chest pain, tachypnea, tachycardia, diaphoresis, anxiety, </a:t>
            </a:r>
          </a:p>
          <a:p>
            <a:pPr marL="171450" indent="-171450" eaLnBrk="1" hangingPunct="1">
              <a:buFontTx/>
              <a:buChar char="-"/>
              <a:defRPr/>
            </a:pPr>
            <a:r>
              <a:rPr lang="en-US" dirty="0" smtClean="0">
                <a:latin typeface="Times New Roman" charset="0"/>
                <a:cs typeface="+mn-cs"/>
              </a:rPr>
              <a:t>most common in women than men</a:t>
            </a:r>
          </a:p>
          <a:p>
            <a:pPr marL="171450" indent="-171450" eaLnBrk="1" hangingPunct="1">
              <a:buFontTx/>
              <a:buChar char="-"/>
              <a:defRPr/>
            </a:pPr>
            <a:r>
              <a:rPr lang="en-US" dirty="0" smtClean="0">
                <a:latin typeface="Times New Roman" charset="0"/>
                <a:cs typeface="+mn-cs"/>
              </a:rPr>
              <a:t>5x more common during pregnancy</a:t>
            </a:r>
          </a:p>
          <a:p>
            <a:pPr marL="171450" indent="-171450" eaLnBrk="1" hangingPunct="1">
              <a:buFontTx/>
              <a:buChar char="-"/>
              <a:defRPr/>
            </a:pPr>
            <a:endParaRPr lang="en-US" dirty="0">
              <a:latin typeface="Times New Roman" charset="0"/>
              <a:cs typeface="+mn-cs"/>
            </a:endParaRPr>
          </a:p>
        </p:txBody>
      </p:sp>
      <p:sp>
        <p:nvSpPr>
          <p:cNvPr id="17408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49977BCC-8C94-4ED0-B10B-1579F8FC2F84}" type="slidenum">
              <a:rPr lang="en-US" sz="1200" smtClean="0"/>
              <a:pPr eaLnBrk="1" hangingPunct="1">
                <a:defRPr/>
              </a:pPr>
              <a:t>113</a:t>
            </a:fld>
            <a:endParaRPr lang="en-US" sz="120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7510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EE9C50F2-A316-4CEA-907C-288B432E0F94}" type="slidenum">
              <a:rPr lang="en-US" sz="1200" smtClean="0"/>
              <a:pPr eaLnBrk="1" hangingPunct="1">
                <a:defRPr/>
              </a:pPr>
              <a:t>114</a:t>
            </a:fld>
            <a:endParaRPr lang="en-US" sz="120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115</a:t>
            </a:fld>
            <a:endParaRPr lang="en-US"/>
          </a:p>
        </p:txBody>
      </p:sp>
    </p:spTree>
    <p:extLst>
      <p:ext uri="{BB962C8B-B14F-4D97-AF65-F5344CB8AC3E}">
        <p14:creationId xmlns:p14="http://schemas.microsoft.com/office/powerpoint/2010/main" val="25413804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96611" name="Notes Placeholder 2"/>
          <p:cNvSpPr>
            <a:spLocks noGrp="1"/>
          </p:cNvSpPr>
          <p:nvPr>
            <p:ph type="body" idx="1"/>
          </p:nvPr>
        </p:nvSpPr>
        <p:spPr>
          <a:noFill/>
        </p:spPr>
        <p:txBody>
          <a:bodyPr/>
          <a:lstStyle/>
          <a:p>
            <a:r>
              <a:rPr lang="en-US" smtClean="0">
                <a:ea typeface="ＭＳ Ｐゴシック" pitchFamily="-84" charset="-128"/>
              </a:rPr>
              <a:t>It’s not the nurse’s responsibility to diagnose the problem; rather the nurse needs to assess, assess, assess, monitor, monitor</a:t>
            </a:r>
          </a:p>
        </p:txBody>
      </p:sp>
      <p:sp>
        <p:nvSpPr>
          <p:cNvPr id="196612"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AEE5B466-D598-4527-83F7-9E6DCEB063E9}" type="slidenum">
              <a:rPr lang="en-US" sz="1200" smtClean="0"/>
              <a:pPr eaLnBrk="1" hangingPunct="1"/>
              <a:t>116</a:t>
            </a:fld>
            <a:endParaRPr lang="en-US" sz="120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117</a:t>
            </a:fld>
            <a:endParaRPr lang="en-US"/>
          </a:p>
        </p:txBody>
      </p:sp>
    </p:spTree>
    <p:extLst>
      <p:ext uri="{BB962C8B-B14F-4D97-AF65-F5344CB8AC3E}">
        <p14:creationId xmlns:p14="http://schemas.microsoft.com/office/powerpoint/2010/main" val="36370410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118</a:t>
            </a:fld>
            <a:endParaRPr lang="en-US"/>
          </a:p>
        </p:txBody>
      </p:sp>
    </p:spTree>
    <p:extLst>
      <p:ext uri="{BB962C8B-B14F-4D97-AF65-F5344CB8AC3E}">
        <p14:creationId xmlns:p14="http://schemas.microsoft.com/office/powerpoint/2010/main" val="19749891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119</a:t>
            </a:fld>
            <a:endParaRPr lang="en-US"/>
          </a:p>
        </p:txBody>
      </p:sp>
    </p:spTree>
    <p:extLst>
      <p:ext uri="{BB962C8B-B14F-4D97-AF65-F5344CB8AC3E}">
        <p14:creationId xmlns:p14="http://schemas.microsoft.com/office/powerpoint/2010/main" val="465758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97635" name="Notes Placeholder 2"/>
          <p:cNvSpPr>
            <a:spLocks noGrp="1"/>
          </p:cNvSpPr>
          <p:nvPr>
            <p:ph type="body" idx="1"/>
          </p:nvPr>
        </p:nvSpPr>
        <p:spPr>
          <a:noFill/>
        </p:spPr>
        <p:txBody>
          <a:bodyPr/>
          <a:lstStyle/>
          <a:p>
            <a:endParaRPr lang="en-US" smtClean="0">
              <a:ea typeface="ＭＳ Ｐゴシック" pitchFamily="-84" charset="-128"/>
            </a:endParaRPr>
          </a:p>
        </p:txBody>
      </p:sp>
      <p:sp>
        <p:nvSpPr>
          <p:cNvPr id="197636"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970E2788-7C25-4A09-80AF-669A08E92C70}" type="slidenum">
              <a:rPr lang="en-US" sz="1200" smtClean="0"/>
              <a:pPr eaLnBrk="1" hangingPunct="1"/>
              <a:t>120</a:t>
            </a:fld>
            <a:endParaRPr lang="en-US" sz="120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121</a:t>
            </a:fld>
            <a:endParaRPr lang="en-US"/>
          </a:p>
        </p:txBody>
      </p:sp>
    </p:spTree>
    <p:extLst>
      <p:ext uri="{BB962C8B-B14F-4D97-AF65-F5344CB8AC3E}">
        <p14:creationId xmlns:p14="http://schemas.microsoft.com/office/powerpoint/2010/main" val="21372979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122</a:t>
            </a:fld>
            <a:endParaRPr lang="en-US"/>
          </a:p>
        </p:txBody>
      </p:sp>
    </p:spTree>
    <p:extLst>
      <p:ext uri="{BB962C8B-B14F-4D97-AF65-F5344CB8AC3E}">
        <p14:creationId xmlns:p14="http://schemas.microsoft.com/office/powerpoint/2010/main" val="55145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0290D3BD-4422-4F24-A0F3-70DF8D61D897}" type="slidenum">
              <a:rPr lang="en-US" sz="1200" smtClean="0"/>
              <a:pPr eaLnBrk="1" hangingPunct="1">
                <a:defRPr/>
              </a:pPr>
              <a:t>13</a:t>
            </a:fld>
            <a:endParaRPr lang="en-US" sz="120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latin typeface="Times New Roman" charset="0"/>
                <a:cs typeface="+mn-cs"/>
              </a:rPr>
              <a:t>Is air not moving because of obstruction</a:t>
            </a:r>
            <a:r>
              <a:rPr lang="en-US" dirty="0" smtClean="0">
                <a:latin typeface="Times New Roman" charset="0"/>
                <a:cs typeface="+mn-cs"/>
              </a:rPr>
              <a:t>? Obstructions don’t necessarily mean noise</a:t>
            </a:r>
          </a:p>
          <a:p>
            <a:pPr>
              <a:defRPr/>
            </a:pPr>
            <a:r>
              <a:rPr lang="en-US" dirty="0" smtClean="0">
                <a:latin typeface="Times New Roman" charset="0"/>
                <a:cs typeface="+mn-cs"/>
              </a:rPr>
              <a:t>With increased obesity rates, we’re seeing increased sleep apnea. In these cases, some think that increased pharyngeal tissue contributes to the obstruction (</a:t>
            </a:r>
            <a:r>
              <a:rPr lang="en-US" dirty="0" err="1" smtClean="0"/>
              <a:t>Benumof</a:t>
            </a:r>
            <a:r>
              <a:rPr lang="en-US" dirty="0" smtClean="0"/>
              <a:t>, 2002) (</a:t>
            </a:r>
            <a:r>
              <a:rPr lang="en-US" sz="800" dirty="0" smtClean="0"/>
              <a:t>Obstructive sleep apnea in the adult obese patient: implications for airway management, </a:t>
            </a:r>
            <a:r>
              <a:rPr lang="en-US" sz="800" i="1" dirty="0" err="1" smtClean="0"/>
              <a:t>Anaesthesiology</a:t>
            </a:r>
            <a:r>
              <a:rPr lang="en-US" sz="800" i="1" dirty="0" smtClean="0"/>
              <a:t> Clinics of North America, 20, </a:t>
            </a:r>
            <a:r>
              <a:rPr lang="en-US" sz="800" dirty="0" smtClean="0"/>
              <a:t>789-811)</a:t>
            </a:r>
            <a:endParaRPr lang="en-US" sz="800" dirty="0">
              <a:latin typeface="Times New Roman" charset="0"/>
              <a:cs typeface="+mn-cs"/>
            </a:endParaRPr>
          </a:p>
          <a:p>
            <a:pPr lvl="1" eaLnBrk="1" hangingPunct="1">
              <a:defRPr/>
            </a:pPr>
            <a:endParaRPr lang="en-US" dirty="0">
              <a:latin typeface="Times New Roman" charset="0"/>
            </a:endParaRPr>
          </a:p>
          <a:p>
            <a:pPr eaLnBrk="1" hangingPunct="1">
              <a:defRPr/>
            </a:pPr>
            <a:r>
              <a:rPr lang="en-US" dirty="0">
                <a:latin typeface="Times New Roman" charset="0"/>
                <a:cs typeface="+mn-cs"/>
              </a:rPr>
              <a:t>Foreign body airway obstruction</a:t>
            </a:r>
          </a:p>
          <a:p>
            <a:pPr lvl="2" eaLnBrk="1" hangingPunct="1">
              <a:defRPr/>
            </a:pPr>
            <a:r>
              <a:rPr lang="en-US" dirty="0">
                <a:latin typeface="Times New Roman" charset="0"/>
              </a:rPr>
              <a:t>Heimlich maneuver</a:t>
            </a:r>
          </a:p>
          <a:p>
            <a:pPr lvl="2" eaLnBrk="1" hangingPunct="1">
              <a:defRPr/>
            </a:pPr>
            <a:r>
              <a:rPr lang="en-US" dirty="0">
                <a:latin typeface="Times New Roman" charset="0"/>
              </a:rPr>
              <a:t>Back blows chest thrusts</a:t>
            </a:r>
          </a:p>
          <a:p>
            <a:pPr lvl="2" eaLnBrk="1" hangingPunct="1">
              <a:defRPr/>
            </a:pPr>
            <a:r>
              <a:rPr lang="en-US" dirty="0" err="1">
                <a:latin typeface="Times New Roman" charset="0"/>
              </a:rPr>
              <a:t>magills</a:t>
            </a:r>
            <a:endParaRPr lang="en-US" dirty="0">
              <a:latin typeface="Times New Roman" charset="0"/>
            </a:endParaRPr>
          </a:p>
          <a:p>
            <a:pPr eaLnBrk="1" hangingPunct="1">
              <a:defRPr/>
            </a:pPr>
            <a:endParaRPr lang="en-CA" dirty="0">
              <a:latin typeface="Times New Roman" charset="0"/>
              <a:cs typeface="+mn-cs"/>
            </a:endParaRPr>
          </a:p>
          <a:p>
            <a:pPr eaLnBrk="1" hangingPunct="1">
              <a:defRPr/>
            </a:pPr>
            <a:endParaRPr lang="en-CA" dirty="0">
              <a:latin typeface="Times New Roman" charset="0"/>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123</a:t>
            </a:fld>
            <a:endParaRPr lang="en-US"/>
          </a:p>
        </p:txBody>
      </p:sp>
    </p:spTree>
    <p:extLst>
      <p:ext uri="{BB962C8B-B14F-4D97-AF65-F5344CB8AC3E}">
        <p14:creationId xmlns:p14="http://schemas.microsoft.com/office/powerpoint/2010/main" val="17320248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124</a:t>
            </a:fld>
            <a:endParaRPr lang="en-US"/>
          </a:p>
        </p:txBody>
      </p:sp>
    </p:spTree>
    <p:extLst>
      <p:ext uri="{BB962C8B-B14F-4D97-AF65-F5344CB8AC3E}">
        <p14:creationId xmlns:p14="http://schemas.microsoft.com/office/powerpoint/2010/main" val="4441120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125</a:t>
            </a:fld>
            <a:endParaRPr lang="en-US"/>
          </a:p>
        </p:txBody>
      </p:sp>
    </p:spTree>
    <p:extLst>
      <p:ext uri="{BB962C8B-B14F-4D97-AF65-F5344CB8AC3E}">
        <p14:creationId xmlns:p14="http://schemas.microsoft.com/office/powerpoint/2010/main" val="6604022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126</a:t>
            </a:fld>
            <a:endParaRPr lang="en-US"/>
          </a:p>
        </p:txBody>
      </p:sp>
    </p:spTree>
    <p:extLst>
      <p:ext uri="{BB962C8B-B14F-4D97-AF65-F5344CB8AC3E}">
        <p14:creationId xmlns:p14="http://schemas.microsoft.com/office/powerpoint/2010/main" val="15555561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98659" name="Notes Placeholder 2"/>
          <p:cNvSpPr>
            <a:spLocks noGrp="1"/>
          </p:cNvSpPr>
          <p:nvPr>
            <p:ph type="body" idx="1"/>
          </p:nvPr>
        </p:nvSpPr>
        <p:spPr>
          <a:noFill/>
        </p:spPr>
        <p:txBody>
          <a:bodyPr/>
          <a:lstStyle/>
          <a:p>
            <a:endParaRPr lang="en-US" dirty="0" smtClean="0">
              <a:ea typeface="ＭＳ Ｐゴシック" pitchFamily="-84" charset="-128"/>
            </a:endParaRPr>
          </a:p>
        </p:txBody>
      </p:sp>
      <p:sp>
        <p:nvSpPr>
          <p:cNvPr id="198660"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200DF572-A9C3-4C86-B3F0-2C761C408FFD}" type="slidenum">
              <a:rPr lang="en-US" sz="1200" smtClean="0"/>
              <a:pPr eaLnBrk="1" hangingPunct="1"/>
              <a:t>127</a:t>
            </a:fld>
            <a:endParaRPr lang="en-US" sz="120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128</a:t>
            </a:fld>
            <a:endParaRPr lang="en-US"/>
          </a:p>
        </p:txBody>
      </p:sp>
    </p:spTree>
    <p:extLst>
      <p:ext uri="{BB962C8B-B14F-4D97-AF65-F5344CB8AC3E}">
        <p14:creationId xmlns:p14="http://schemas.microsoft.com/office/powerpoint/2010/main" val="173192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18787" name="Notes Placeholder 2"/>
          <p:cNvSpPr>
            <a:spLocks noGrp="1"/>
          </p:cNvSpPr>
          <p:nvPr>
            <p:ph type="body" idx="1"/>
          </p:nvPr>
        </p:nvSpPr>
        <p:spPr>
          <a:noFill/>
        </p:spPr>
        <p:txBody>
          <a:bodyPr/>
          <a:lstStyle/>
          <a:p>
            <a:r>
              <a:rPr lang="en-US" smtClean="0">
                <a:ea typeface="ＭＳ Ｐゴシック" pitchFamily="-84" charset="-128"/>
              </a:rPr>
              <a:t>HealthLine, Connect to Better Health (2013). </a:t>
            </a:r>
            <a:r>
              <a:rPr lang="en-US" i="1" smtClean="0">
                <a:ea typeface="ＭＳ Ｐゴシック" pitchFamily="-84" charset="-128"/>
              </a:rPr>
              <a:t>Choking. </a:t>
            </a:r>
            <a:r>
              <a:rPr lang="en-US" smtClean="0">
                <a:ea typeface="ＭＳ Ｐゴシック" pitchFamily="-84" charset="-128"/>
              </a:rPr>
              <a:t>Retrieved Jan 10, 2013 from http://www.healthline.com/galecontent/choking-1</a:t>
            </a:r>
          </a:p>
        </p:txBody>
      </p:sp>
      <p:sp>
        <p:nvSpPr>
          <p:cNvPr id="118788"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8411556D-AAB7-4DA8-8D0D-23A049A915A3}" type="slidenum">
              <a:rPr lang="en-US" sz="1200" smtClean="0"/>
              <a:pPr eaLnBrk="1" hangingPunct="1"/>
              <a:t>14</a:t>
            </a:fld>
            <a:endParaRPr 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15</a:t>
            </a:fld>
            <a:endParaRPr lang="en-US"/>
          </a:p>
        </p:txBody>
      </p:sp>
    </p:spTree>
    <p:extLst>
      <p:ext uri="{BB962C8B-B14F-4D97-AF65-F5344CB8AC3E}">
        <p14:creationId xmlns:p14="http://schemas.microsoft.com/office/powerpoint/2010/main" val="352814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987401F5-3997-46E3-BEEF-5CA22FABD50B}" type="slidenum">
              <a:rPr lang="en-US" sz="1200" smtClean="0"/>
              <a:pPr eaLnBrk="1" hangingPunct="1">
                <a:defRPr/>
              </a:pPr>
              <a:t>16</a:t>
            </a:fld>
            <a:endParaRPr lang="en-US" sz="120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eaLnBrk="1" hangingPunct="1">
              <a:defRPr/>
            </a:pPr>
            <a:r>
              <a:rPr lang="en-US" sz="1000" b="1" dirty="0">
                <a:latin typeface="Times New Roman" charset="0"/>
                <a:cs typeface="+mn-cs"/>
              </a:rPr>
              <a:t>Head tilt/chin lift</a:t>
            </a:r>
          </a:p>
          <a:p>
            <a:pPr algn="just" eaLnBrk="1" hangingPunct="1">
              <a:defRPr/>
            </a:pPr>
            <a:r>
              <a:rPr lang="en-US" sz="1000" dirty="0">
                <a:latin typeface="Times New Roman" charset="0"/>
                <a:cs typeface="+mn-cs"/>
              </a:rPr>
              <a:t>Place the edge of one hand on the victims forehead, begin to tilt the head back</a:t>
            </a:r>
          </a:p>
          <a:p>
            <a:pPr algn="just" eaLnBrk="1" hangingPunct="1">
              <a:defRPr/>
            </a:pPr>
            <a:r>
              <a:rPr lang="en-US" sz="1000" dirty="0">
                <a:latin typeface="Times New Roman" charset="0"/>
                <a:cs typeface="+mn-cs"/>
              </a:rPr>
              <a:t>At the same time place two fingers of the other hand under the chin and lift upward, tilting the head back</a:t>
            </a:r>
          </a:p>
          <a:p>
            <a:pPr algn="just" eaLnBrk="1" hangingPunct="1">
              <a:defRPr/>
            </a:pPr>
            <a:r>
              <a:rPr lang="en-US" sz="1000" dirty="0">
                <a:latin typeface="Times New Roman" charset="0"/>
                <a:cs typeface="+mn-cs"/>
              </a:rPr>
              <a:t>this maneuver pulls the base of the tongue away from the</a:t>
            </a:r>
          </a:p>
          <a:p>
            <a:pPr algn="just" eaLnBrk="1" hangingPunct="1">
              <a:defRPr/>
            </a:pPr>
            <a:r>
              <a:rPr lang="en-US" sz="1000" b="1" dirty="0">
                <a:latin typeface="Times New Roman" charset="0"/>
                <a:cs typeface="+mn-cs"/>
              </a:rPr>
              <a:t>Jaw Thrust</a:t>
            </a:r>
          </a:p>
          <a:p>
            <a:pPr algn="just" eaLnBrk="1" hangingPunct="1">
              <a:lnSpc>
                <a:spcPct val="90000"/>
              </a:lnSpc>
              <a:defRPr/>
            </a:pPr>
            <a:r>
              <a:rPr lang="en-US" dirty="0">
                <a:latin typeface="Times New Roman" charset="0"/>
                <a:cs typeface="+mn-cs"/>
              </a:rPr>
              <a:t>Maintains the neutral position of the cervical spine</a:t>
            </a:r>
          </a:p>
          <a:p>
            <a:pPr algn="just" eaLnBrk="1" hangingPunct="1">
              <a:lnSpc>
                <a:spcPct val="90000"/>
              </a:lnSpc>
              <a:defRPr/>
            </a:pPr>
            <a:r>
              <a:rPr lang="en-US" dirty="0">
                <a:latin typeface="Times New Roman" charset="0"/>
                <a:cs typeface="+mn-cs"/>
              </a:rPr>
              <a:t>Place your hands on the patients face</a:t>
            </a:r>
          </a:p>
          <a:p>
            <a:pPr algn="just" eaLnBrk="1" hangingPunct="1">
              <a:lnSpc>
                <a:spcPct val="90000"/>
              </a:lnSpc>
              <a:defRPr/>
            </a:pPr>
            <a:r>
              <a:rPr lang="en-US" dirty="0">
                <a:latin typeface="Times New Roman" charset="0"/>
                <a:cs typeface="+mn-cs"/>
              </a:rPr>
              <a:t>Grasp the mandible of the jaw with your fingertips and lift the jaw forward</a:t>
            </a:r>
          </a:p>
          <a:p>
            <a:pPr algn="just" eaLnBrk="1" hangingPunct="1">
              <a:defRPr/>
            </a:pPr>
            <a:r>
              <a:rPr lang="en-CA" sz="1000" dirty="0" smtClean="0">
                <a:latin typeface="Times New Roman" charset="0"/>
                <a:cs typeface="+mn-cs"/>
              </a:rPr>
              <a:t>So….with  patients with suspected cervical spine injuries, which manoeuvre should we use?</a:t>
            </a:r>
            <a:endParaRPr lang="en-CA" sz="1000" dirty="0">
              <a:latin typeface="Times New Roman" charset="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0835" name="Notes Placeholder 2"/>
          <p:cNvSpPr>
            <a:spLocks noGrp="1"/>
          </p:cNvSpPr>
          <p:nvPr>
            <p:ph type="body" idx="1"/>
          </p:nvPr>
        </p:nvSpPr>
        <p:spPr>
          <a:noFill/>
        </p:spPr>
        <p:txBody>
          <a:bodyPr/>
          <a:lstStyle/>
          <a:p>
            <a:endParaRPr lang="en-US" smtClean="0">
              <a:ea typeface="ＭＳ Ｐゴシック" pitchFamily="-84" charset="-128"/>
            </a:endParaRPr>
          </a:p>
        </p:txBody>
      </p:sp>
      <p:sp>
        <p:nvSpPr>
          <p:cNvPr id="120836"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BDD6AFF1-5953-4EB3-9441-8E0AFE26C2F2}" type="slidenum">
              <a:rPr lang="en-US" sz="1200" smtClean="0"/>
              <a:pPr eaLnBrk="1" hangingPunct="1"/>
              <a:t>17</a:t>
            </a:fld>
            <a:endParaRPr lang="en-US" sz="12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1859" name="Notes Placeholder 2"/>
          <p:cNvSpPr>
            <a:spLocks noGrp="1"/>
          </p:cNvSpPr>
          <p:nvPr>
            <p:ph type="body" idx="1"/>
          </p:nvPr>
        </p:nvSpPr>
        <p:spPr>
          <a:noFill/>
        </p:spPr>
        <p:txBody>
          <a:bodyPr/>
          <a:lstStyle/>
          <a:p>
            <a:r>
              <a:rPr lang="en-US" smtClean="0">
                <a:ea typeface="ＭＳ Ｐゴシック" pitchFamily="-84" charset="-128"/>
              </a:rPr>
              <a:t>Bailey, P. (2013) Up to date: Basic airway management in children. Retrieved January 10, 2013 from </a:t>
            </a:r>
            <a:r>
              <a:rPr lang="en-US" i="1" smtClean="0">
                <a:ea typeface="ＭＳ Ｐゴシック" pitchFamily="-84" charset="-128"/>
              </a:rPr>
              <a:t>http://www.uptodate.com/contents/basic-airway-management-in-children</a:t>
            </a:r>
          </a:p>
        </p:txBody>
      </p:sp>
      <p:sp>
        <p:nvSpPr>
          <p:cNvPr id="121860"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1443F27C-E1BB-4B85-AE55-FC501441ED28}" type="slidenum">
              <a:rPr lang="en-US" sz="1200" smtClean="0"/>
              <a:pPr eaLnBrk="1" hangingPunct="1"/>
              <a:t>18</a:t>
            </a:fld>
            <a:endParaRPr lang="en-US"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19</a:t>
            </a:fld>
            <a:endParaRPr lang="en-US"/>
          </a:p>
        </p:txBody>
      </p:sp>
    </p:spTree>
    <p:extLst>
      <p:ext uri="{BB962C8B-B14F-4D97-AF65-F5344CB8AC3E}">
        <p14:creationId xmlns:p14="http://schemas.microsoft.com/office/powerpoint/2010/main" val="356213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0342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6CA9CF4-A35B-470E-B4BC-76D4E48E30F9}" type="slidenum">
              <a:rPr lang="en-US" sz="1200" smtClean="0"/>
              <a:pPr eaLnBrk="1" hangingPunct="1">
                <a:defRPr/>
              </a:pPr>
              <a:t>20</a:t>
            </a:fld>
            <a:endParaRPr lang="en-US" sz="12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latin typeface="Times New Roman" charset="0"/>
                <a:cs typeface="+mn-cs"/>
              </a:rPr>
              <a:t>Corner of the mouth to the  tip of </a:t>
            </a:r>
            <a:r>
              <a:rPr lang="en-US" dirty="0" smtClean="0">
                <a:latin typeface="Times New Roman" charset="0"/>
                <a:cs typeface="+mn-cs"/>
              </a:rPr>
              <a:t>earl lobe </a:t>
            </a:r>
            <a:r>
              <a:rPr lang="en-US" dirty="0">
                <a:latin typeface="Times New Roman" charset="0"/>
                <a:cs typeface="+mn-cs"/>
              </a:rPr>
              <a:t>or angle of the jaw</a:t>
            </a:r>
          </a:p>
        </p:txBody>
      </p:sp>
      <p:sp>
        <p:nvSpPr>
          <p:cNvPr id="10445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0E74DA65-7C4A-46BA-A7D3-E75D0B07892E}" type="slidenum">
              <a:rPr lang="en-US" sz="1200" smtClean="0"/>
              <a:pPr eaLnBrk="1" hangingPunct="1">
                <a:defRPr/>
              </a:pPr>
              <a:t>21</a:t>
            </a:fld>
            <a:endParaRPr 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2</a:t>
            </a:fld>
            <a:endParaRPr lang="en-US"/>
          </a:p>
        </p:txBody>
      </p:sp>
    </p:spTree>
    <p:extLst>
      <p:ext uri="{BB962C8B-B14F-4D97-AF65-F5344CB8AC3E}">
        <p14:creationId xmlns:p14="http://schemas.microsoft.com/office/powerpoint/2010/main" val="216102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0547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F0ADEEDF-E3FB-4850-9D98-9DEBF6004A80}" type="slidenum">
              <a:rPr lang="en-US" sz="1200" smtClean="0"/>
              <a:pPr eaLnBrk="1" hangingPunct="1">
                <a:defRPr/>
              </a:pPr>
              <a:t>22</a:t>
            </a:fld>
            <a:endParaRPr lang="en-US"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23</a:t>
            </a:fld>
            <a:endParaRPr lang="en-US"/>
          </a:p>
        </p:txBody>
      </p:sp>
    </p:spTree>
    <p:extLst>
      <p:ext uri="{BB962C8B-B14F-4D97-AF65-F5344CB8AC3E}">
        <p14:creationId xmlns:p14="http://schemas.microsoft.com/office/powerpoint/2010/main" val="3231763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0650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FA38C9C-1185-421B-BAD3-DFA361783847}" type="slidenum">
              <a:rPr lang="en-US" sz="1200" smtClean="0"/>
              <a:pPr eaLnBrk="1" hangingPunct="1">
                <a:defRPr/>
              </a:pPr>
              <a:t>24</a:t>
            </a:fld>
            <a:endParaRPr lang="en-US" sz="12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53138D31-C8B7-46BE-ABA2-F8D23A3C8FA5}" type="slidenum">
              <a:rPr lang="en-US" sz="1200" smtClean="0"/>
              <a:pPr eaLnBrk="1" hangingPunct="1">
                <a:defRPr/>
              </a:pPr>
              <a:t>25</a:t>
            </a:fld>
            <a:endParaRPr lang="en-US" sz="1200" smtClean="0"/>
          </a:p>
        </p:txBody>
      </p:sp>
      <p:sp>
        <p:nvSpPr>
          <p:cNvPr id="126979" name="Notes Placeholder 1"/>
          <p:cNvSpPr>
            <a:spLocks noGrp="1"/>
          </p:cNvSpPr>
          <p:nvPr>
            <p:ph type="body" idx="1"/>
          </p:nvPr>
        </p:nvSpPr>
        <p:spPr>
          <a:noFill/>
        </p:spPr>
        <p:txBody>
          <a:bodyPr/>
          <a:lstStyle/>
          <a:p>
            <a:endParaRPr lang="en-US" smtClean="0">
              <a:ea typeface="ＭＳ Ｐゴシック" pitchFamily="-8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65F23EA7-2D17-4042-9038-B9D3010343D9}" type="slidenum">
              <a:rPr lang="en-US" sz="1200" smtClean="0"/>
              <a:pPr eaLnBrk="1" hangingPunct="1">
                <a:defRPr/>
              </a:pPr>
              <a:t>26</a:t>
            </a:fld>
            <a:endParaRPr lang="en-US" sz="12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cs typeface="+mn-cs"/>
              </a:rPr>
              <a:t>Corner of the mouth to the tip of the earlobe or angle of the jaw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9027" name="Notes Placeholder 2"/>
          <p:cNvSpPr>
            <a:spLocks noGrp="1"/>
          </p:cNvSpPr>
          <p:nvPr>
            <p:ph type="body" idx="1"/>
          </p:nvPr>
        </p:nvSpPr>
        <p:spPr>
          <a:noFill/>
        </p:spPr>
        <p:txBody>
          <a:bodyPr/>
          <a:lstStyle/>
          <a:p>
            <a:r>
              <a:rPr lang="en-US" smtClean="0">
                <a:ea typeface="ＭＳ Ｐゴシック" pitchFamily="-84" charset="-128"/>
              </a:rPr>
              <a:t>Bailey, 2013</a:t>
            </a:r>
          </a:p>
          <a:p>
            <a:endParaRPr lang="en-US" smtClean="0">
              <a:ea typeface="ＭＳ Ｐゴシック" pitchFamily="-84" charset="-128"/>
            </a:endParaRPr>
          </a:p>
        </p:txBody>
      </p:sp>
      <p:sp>
        <p:nvSpPr>
          <p:cNvPr id="129028"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AAD2A54B-72D3-4968-90DD-34D158CD6B68}" type="slidenum">
              <a:rPr lang="en-US" sz="1200" smtClean="0"/>
              <a:pPr eaLnBrk="1" hangingPunct="1"/>
              <a:t>27</a:t>
            </a:fld>
            <a:endParaRPr lang="en-US"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0957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4D63F3C-FB2F-4BC5-98EE-CA6AA22D07D4}" type="slidenum">
              <a:rPr lang="en-US" sz="1200" smtClean="0"/>
              <a:pPr eaLnBrk="1" hangingPunct="1">
                <a:defRPr/>
              </a:pPr>
              <a:t>28</a:t>
            </a:fld>
            <a:endParaRPr lang="en-US" sz="120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29</a:t>
            </a:fld>
            <a:endParaRPr lang="en-US"/>
          </a:p>
        </p:txBody>
      </p:sp>
    </p:spTree>
    <p:extLst>
      <p:ext uri="{BB962C8B-B14F-4D97-AF65-F5344CB8AC3E}">
        <p14:creationId xmlns:p14="http://schemas.microsoft.com/office/powerpoint/2010/main" val="2231698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1162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A2C5D4E-70AA-4091-9773-07BB7DCD9EE1}" type="slidenum">
              <a:rPr lang="en-US" sz="1200" smtClean="0"/>
              <a:pPr eaLnBrk="1" hangingPunct="1">
                <a:defRPr/>
              </a:pPr>
              <a:t>31</a:t>
            </a:fld>
            <a:endParaRPr lang="en-US"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32</a:t>
            </a:fld>
            <a:endParaRPr lang="en-US"/>
          </a:p>
        </p:txBody>
      </p:sp>
    </p:spTree>
    <p:extLst>
      <p:ext uri="{BB962C8B-B14F-4D97-AF65-F5344CB8AC3E}">
        <p14:creationId xmlns:p14="http://schemas.microsoft.com/office/powerpoint/2010/main" val="2069403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3</a:t>
            </a:fld>
            <a:endParaRPr lang="en-US"/>
          </a:p>
        </p:txBody>
      </p:sp>
    </p:spTree>
    <p:extLst>
      <p:ext uri="{BB962C8B-B14F-4D97-AF65-F5344CB8AC3E}">
        <p14:creationId xmlns:p14="http://schemas.microsoft.com/office/powerpoint/2010/main" val="1799372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33</a:t>
            </a:fld>
            <a:endParaRPr lang="en-US"/>
          </a:p>
        </p:txBody>
      </p:sp>
    </p:spTree>
    <p:extLst>
      <p:ext uri="{BB962C8B-B14F-4D97-AF65-F5344CB8AC3E}">
        <p14:creationId xmlns:p14="http://schemas.microsoft.com/office/powerpoint/2010/main" val="2874226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34</a:t>
            </a:fld>
            <a:endParaRPr lang="en-US"/>
          </a:p>
        </p:txBody>
      </p:sp>
    </p:spTree>
    <p:extLst>
      <p:ext uri="{BB962C8B-B14F-4D97-AF65-F5344CB8AC3E}">
        <p14:creationId xmlns:p14="http://schemas.microsoft.com/office/powerpoint/2010/main" val="2710235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36</a:t>
            </a:fld>
            <a:endParaRPr lang="en-US"/>
          </a:p>
        </p:txBody>
      </p:sp>
    </p:spTree>
    <p:extLst>
      <p:ext uri="{BB962C8B-B14F-4D97-AF65-F5344CB8AC3E}">
        <p14:creationId xmlns:p14="http://schemas.microsoft.com/office/powerpoint/2010/main" val="1603393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152F1943-5909-4E39-8E4C-F7859EB4811B}" type="slidenum">
              <a:rPr lang="en-US" sz="1200" smtClean="0"/>
              <a:pPr eaLnBrk="1" hangingPunct="1">
                <a:defRPr/>
              </a:pPr>
              <a:t>37</a:t>
            </a:fld>
            <a:endParaRPr lang="en-US" sz="1200"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err="1">
                <a:latin typeface="Times New Roman" charset="0"/>
                <a:cs typeface="+mn-cs"/>
              </a:rPr>
              <a:t>Normals</a:t>
            </a:r>
            <a:endParaRPr lang="en-US" dirty="0">
              <a:latin typeface="Times New Roman" charset="0"/>
              <a:cs typeface="+mn-cs"/>
            </a:endParaRPr>
          </a:p>
          <a:p>
            <a:pPr lvl="1" eaLnBrk="1" hangingPunct="1">
              <a:defRPr/>
            </a:pPr>
            <a:r>
              <a:rPr lang="en-US" dirty="0">
                <a:latin typeface="Times New Roman" charset="0"/>
              </a:rPr>
              <a:t>Adults 12-20/min</a:t>
            </a:r>
          </a:p>
          <a:p>
            <a:pPr lvl="1" eaLnBrk="1" hangingPunct="1">
              <a:defRPr/>
            </a:pPr>
            <a:r>
              <a:rPr lang="en-US" dirty="0">
                <a:latin typeface="Times New Roman" charset="0"/>
              </a:rPr>
              <a:t>Children 15-30/min</a:t>
            </a:r>
          </a:p>
          <a:p>
            <a:pPr lvl="1" eaLnBrk="1" hangingPunct="1">
              <a:defRPr/>
            </a:pPr>
            <a:r>
              <a:rPr lang="en-US" dirty="0">
                <a:latin typeface="Times New Roman" charset="0"/>
              </a:rPr>
              <a:t>Infant 25-50/min</a:t>
            </a:r>
          </a:p>
          <a:p>
            <a:pPr eaLnBrk="1" hangingPunct="1">
              <a:defRPr/>
            </a:pPr>
            <a:endParaRPr lang="en-US" dirty="0">
              <a:latin typeface="Times New Roman" charset="0"/>
              <a:cs typeface="+mn-cs"/>
            </a:endParaRPr>
          </a:p>
          <a:p>
            <a:pPr eaLnBrk="1" hangingPunct="1">
              <a:defRPr/>
            </a:pPr>
            <a:r>
              <a:rPr lang="en-US" dirty="0">
                <a:latin typeface="Times New Roman" charset="0"/>
                <a:cs typeface="+mn-cs"/>
              </a:rPr>
              <a:t>Tachypnea increased rate</a:t>
            </a:r>
          </a:p>
          <a:p>
            <a:pPr eaLnBrk="1" hangingPunct="1">
              <a:defRPr/>
            </a:pPr>
            <a:r>
              <a:rPr lang="en-US" dirty="0" err="1">
                <a:latin typeface="Times New Roman" charset="0"/>
                <a:cs typeface="+mn-cs"/>
              </a:rPr>
              <a:t>Bradypnea</a:t>
            </a:r>
            <a:r>
              <a:rPr lang="en-US" dirty="0">
                <a:latin typeface="Times New Roman" charset="0"/>
                <a:cs typeface="+mn-cs"/>
              </a:rPr>
              <a:t> slow but </a:t>
            </a:r>
            <a:r>
              <a:rPr lang="en-US" dirty="0" smtClean="0">
                <a:latin typeface="Times New Roman" charset="0"/>
                <a:cs typeface="+mn-cs"/>
              </a:rPr>
              <a:t>regular</a:t>
            </a:r>
          </a:p>
          <a:p>
            <a:pPr eaLnBrk="1" hangingPunct="1">
              <a:defRPr/>
            </a:pPr>
            <a:endParaRPr lang="en-US" dirty="0" smtClean="0">
              <a:latin typeface="Times New Roman" charset="0"/>
              <a:cs typeface="+mn-cs"/>
            </a:endParaRPr>
          </a:p>
          <a:p>
            <a:pPr>
              <a:buFont typeface="Wingdings" pitchFamily="2" charset="2"/>
              <a:buChar char="n"/>
            </a:pPr>
            <a:r>
              <a:rPr lang="en-US" sz="2800" dirty="0" smtClean="0"/>
              <a:t>Assess the pt.’s ability to move air</a:t>
            </a:r>
          </a:p>
          <a:p>
            <a:pPr lvl="2"/>
            <a:r>
              <a:rPr lang="en-US" sz="2800" dirty="0" smtClean="0"/>
              <a:t>Look, listen, feel</a:t>
            </a:r>
          </a:p>
          <a:p>
            <a:pPr lvl="2"/>
            <a:r>
              <a:rPr lang="en-US" sz="2800" dirty="0" smtClean="0"/>
              <a:t>Spontaneous breathing</a:t>
            </a:r>
          </a:p>
          <a:p>
            <a:pPr lvl="2"/>
            <a:r>
              <a:rPr lang="en-US" sz="2800" dirty="0" smtClean="0"/>
              <a:t>Establish breathlessness</a:t>
            </a:r>
          </a:p>
          <a:p>
            <a:pPr lvl="3"/>
            <a:endParaRPr lang="en-US" sz="2800" dirty="0" smtClean="0"/>
          </a:p>
          <a:p>
            <a:pPr>
              <a:buFont typeface="Wingdings" pitchFamily="2" charset="2"/>
              <a:buChar char="n"/>
            </a:pPr>
            <a:r>
              <a:rPr lang="en-US" sz="2800" dirty="0" smtClean="0"/>
              <a:t>Are respirations absent or inadequate?</a:t>
            </a:r>
          </a:p>
          <a:p>
            <a:pPr eaLnBrk="1" hangingPunct="1">
              <a:defRPr/>
            </a:pPr>
            <a:endParaRPr lang="en-CA" dirty="0">
              <a:latin typeface="Times New Roman" charset="0"/>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What kinds of things affect rhythm? </a:t>
            </a:r>
          </a:p>
          <a:p>
            <a:pPr eaLnBrk="1" hangingPunct="1">
              <a:defRPr/>
            </a:pPr>
            <a:endParaRPr lang="en-US" dirty="0" smtClean="0">
              <a:latin typeface="Times New Roman" charset="0"/>
              <a:cs typeface="+mn-cs"/>
            </a:endParaRPr>
          </a:p>
          <a:p>
            <a:pPr eaLnBrk="1" hangingPunct="1">
              <a:defRPr/>
            </a:pPr>
            <a:r>
              <a:rPr lang="en-US" dirty="0" err="1" smtClean="0">
                <a:latin typeface="Times New Roman" charset="0"/>
                <a:cs typeface="+mn-cs"/>
              </a:rPr>
              <a:t>Kussmaul’s</a:t>
            </a:r>
            <a:r>
              <a:rPr lang="en-US" dirty="0" smtClean="0">
                <a:latin typeface="Times New Roman" charset="0"/>
                <a:cs typeface="+mn-cs"/>
              </a:rPr>
              <a:t> respirations: fast &amp; deep respirations without pause. Causes include: renal failure, metabolic acidosis, DKA</a:t>
            </a:r>
          </a:p>
          <a:p>
            <a:pPr eaLnBrk="1" hangingPunct="1">
              <a:defRPr/>
            </a:pPr>
            <a:r>
              <a:rPr lang="en-US" dirty="0" err="1" smtClean="0">
                <a:latin typeface="Times New Roman" charset="0"/>
                <a:cs typeface="+mn-cs"/>
              </a:rPr>
              <a:t>Cheyne</a:t>
            </a:r>
            <a:r>
              <a:rPr lang="en-US" dirty="0" smtClean="0">
                <a:latin typeface="Times New Roman" charset="0"/>
                <a:cs typeface="+mn-cs"/>
              </a:rPr>
              <a:t>-Stokes: faster and deeper then slower, alternating with apneic periods. Causes: increased ICP, cardiac &amp; renal failure, OD</a:t>
            </a:r>
            <a:endParaRPr lang="en-US" dirty="0">
              <a:latin typeface="Times New Roman" charset="0"/>
              <a:cs typeface="+mn-cs"/>
            </a:endParaRPr>
          </a:p>
        </p:txBody>
      </p:sp>
      <p:sp>
        <p:nvSpPr>
          <p:cNvPr id="11878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EA739969-1D57-443C-829A-E472F8BE9457}" type="slidenum">
              <a:rPr lang="en-US" sz="1200" smtClean="0"/>
              <a:pPr eaLnBrk="1" hangingPunct="1">
                <a:defRPr/>
              </a:pPr>
              <a:t>38</a:t>
            </a:fld>
            <a:endParaRPr lang="en-US" sz="120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F1E42B67-84D5-44A3-8F29-52E3E56C41F9}" type="slidenum">
              <a:rPr lang="en-US" sz="1200" smtClean="0"/>
              <a:pPr eaLnBrk="1" hangingPunct="1">
                <a:defRPr/>
              </a:pPr>
              <a:t>39</a:t>
            </a:fld>
            <a:endParaRPr lang="en-US" sz="1200"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cs typeface="+mn-cs"/>
              </a:rPr>
              <a:t>Crackles, wheezes, rubs, stridor (review if necessary-included at Central)</a:t>
            </a:r>
            <a:endParaRPr lang="en-CA">
              <a:latin typeface="Times New Roman" charset="0"/>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7219" name="Notes Placeholder 2"/>
          <p:cNvSpPr>
            <a:spLocks noGrp="1"/>
          </p:cNvSpPr>
          <p:nvPr>
            <p:ph type="body" idx="1"/>
          </p:nvPr>
        </p:nvSpPr>
        <p:spPr>
          <a:noFill/>
        </p:spPr>
        <p:txBody>
          <a:bodyPr/>
          <a:lstStyle/>
          <a:p>
            <a:endParaRPr lang="en-US" smtClean="0">
              <a:ea typeface="ＭＳ Ｐゴシック" pitchFamily="-84" charset="-128"/>
            </a:endParaRPr>
          </a:p>
        </p:txBody>
      </p:sp>
      <p:sp>
        <p:nvSpPr>
          <p:cNvPr id="137220"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AF4F2DD0-1B66-4D3E-B194-8E6051A1D1D9}" type="slidenum">
              <a:rPr lang="en-US" sz="1200" smtClean="0">
                <a:solidFill>
                  <a:srgbClr val="000000"/>
                </a:solidFill>
              </a:rPr>
              <a:pPr eaLnBrk="1" hangingPunct="1"/>
              <a:t>40</a:t>
            </a:fld>
            <a:endParaRPr lang="en-US" sz="1200" smtClean="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2083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801BD13A-393C-42DA-AC30-8227B9BBBA68}" type="slidenum">
              <a:rPr lang="en-US" sz="1200" smtClean="0"/>
              <a:pPr eaLnBrk="1" hangingPunct="1">
                <a:defRPr/>
              </a:pPr>
              <a:t>41</a:t>
            </a:fld>
            <a:endParaRPr lang="en-US" sz="120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2186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2F3201CF-AEEA-4BF9-8B1A-89B5BFB630F9}" type="slidenum">
              <a:rPr lang="en-US" sz="1200" smtClean="0"/>
              <a:pPr eaLnBrk="1" hangingPunct="1">
                <a:defRPr/>
              </a:pPr>
              <a:t>42</a:t>
            </a:fld>
            <a:endParaRPr lang="en-US" sz="120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2288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FDA466DF-8F64-4B7D-BAD3-285176F1D2D8}" type="slidenum">
              <a:rPr lang="en-US" sz="1200" smtClean="0"/>
              <a:pPr eaLnBrk="1" hangingPunct="1">
                <a:defRPr/>
              </a:pPr>
              <a:t>43</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4</a:t>
            </a:fld>
            <a:endParaRPr lang="en-US"/>
          </a:p>
        </p:txBody>
      </p:sp>
    </p:spTree>
    <p:extLst>
      <p:ext uri="{BB962C8B-B14F-4D97-AF65-F5344CB8AC3E}">
        <p14:creationId xmlns:p14="http://schemas.microsoft.com/office/powerpoint/2010/main" val="1687843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44</a:t>
            </a:fld>
            <a:endParaRPr lang="en-US"/>
          </a:p>
        </p:txBody>
      </p:sp>
    </p:spTree>
    <p:extLst>
      <p:ext uri="{BB962C8B-B14F-4D97-AF65-F5344CB8AC3E}">
        <p14:creationId xmlns:p14="http://schemas.microsoft.com/office/powerpoint/2010/main" val="2106099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2390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DDC5BA1A-76AF-430C-879E-9E89DAE806AC}" type="slidenum">
              <a:rPr lang="en-US" sz="1200" smtClean="0"/>
              <a:pPr eaLnBrk="1" hangingPunct="1">
                <a:defRPr/>
              </a:pPr>
              <a:t>45</a:t>
            </a:fld>
            <a:endParaRPr lang="en-US" sz="120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patients with ACS – oxygen</a:t>
            </a:r>
            <a:r>
              <a:rPr lang="en-US" baseline="0" dirty="0" smtClean="0"/>
              <a:t> is now indicated only if SpO2&lt;94%</a:t>
            </a:r>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46</a:t>
            </a:fld>
            <a:endParaRPr lang="en-US"/>
          </a:p>
        </p:txBody>
      </p:sp>
    </p:spTree>
    <p:extLst>
      <p:ext uri="{BB962C8B-B14F-4D97-AF65-F5344CB8AC3E}">
        <p14:creationId xmlns:p14="http://schemas.microsoft.com/office/powerpoint/2010/main" val="1594039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975D204C-E411-4B13-8DC5-B3E942CA840C}" type="slidenum">
              <a:rPr lang="en-US" sz="1200" smtClean="0"/>
              <a:pPr eaLnBrk="1" hangingPunct="1">
                <a:defRPr/>
              </a:pPr>
              <a:t>47</a:t>
            </a:fld>
            <a:endParaRPr lang="en-US" sz="1200"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cs typeface="+mn-cs"/>
              </a:rPr>
              <a:t>Covered in CNO</a:t>
            </a:r>
            <a:endParaRPr lang="en-CA">
              <a:latin typeface="Times New Roman" charset="0"/>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2595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3F1D02C-00B1-4D7C-917E-BF4EA261065D}" type="slidenum">
              <a:rPr lang="en-US" sz="1200" smtClean="0"/>
              <a:pPr eaLnBrk="1" hangingPunct="1">
                <a:defRPr/>
              </a:pPr>
              <a:t>48</a:t>
            </a:fld>
            <a:endParaRPr lang="en-US" sz="12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49</a:t>
            </a:fld>
            <a:endParaRPr lang="en-US"/>
          </a:p>
        </p:txBody>
      </p:sp>
    </p:spTree>
    <p:extLst>
      <p:ext uri="{BB962C8B-B14F-4D97-AF65-F5344CB8AC3E}">
        <p14:creationId xmlns:p14="http://schemas.microsoft.com/office/powerpoint/2010/main" val="6123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44387" name="Notes Placeholder 2"/>
          <p:cNvSpPr>
            <a:spLocks noGrp="1"/>
          </p:cNvSpPr>
          <p:nvPr>
            <p:ph type="body" idx="1"/>
          </p:nvPr>
        </p:nvSpPr>
        <p:spPr>
          <a:noFill/>
        </p:spPr>
        <p:txBody>
          <a:bodyPr/>
          <a:lstStyle/>
          <a:p>
            <a:endParaRPr lang="en-US" smtClean="0">
              <a:ea typeface="ＭＳ Ｐゴシック" pitchFamily="-84" charset="-128"/>
            </a:endParaRPr>
          </a:p>
        </p:txBody>
      </p:sp>
      <p:sp>
        <p:nvSpPr>
          <p:cNvPr id="144388"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0AA1B21F-A5AC-4BE4-9D2C-939E163FF269}" type="slidenum">
              <a:rPr lang="en-US" sz="1200" smtClean="0"/>
              <a:pPr eaLnBrk="1" hangingPunct="1"/>
              <a:t>50</a:t>
            </a:fld>
            <a:endParaRPr lang="en-US" sz="120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Provide two levels of pressure,</a:t>
            </a:r>
          </a:p>
          <a:p>
            <a:endParaRPr lang="en-US" sz="1200" b="0" i="0" u="none" strike="noStrike" kern="1200" baseline="0" dirty="0" smtClean="0">
              <a:solidFill>
                <a:schemeClr val="tx1"/>
              </a:solidFill>
              <a:latin typeface="+mn-lt"/>
              <a:ea typeface="+mn-ea"/>
              <a:cs typeface="+mn-cs"/>
            </a:endParaRPr>
          </a:p>
          <a:p>
            <a:pPr rtl="0"/>
            <a:r>
              <a:rPr lang="en-US" b="1" dirty="0" smtClean="0">
                <a:effectLst/>
              </a:rPr>
              <a:t>IPAP</a:t>
            </a:r>
            <a:r>
              <a:rPr lang="en-US" dirty="0" smtClean="0">
                <a:effectLst/>
              </a:rPr>
              <a:t>: this is the pressure applied during patient triggered breaths.</a:t>
            </a:r>
          </a:p>
          <a:p>
            <a:pPr rtl="0"/>
            <a:r>
              <a:rPr lang="en-US" b="1" dirty="0" smtClean="0">
                <a:effectLst/>
              </a:rPr>
              <a:t>EPAP</a:t>
            </a:r>
            <a:r>
              <a:rPr lang="en-US" dirty="0" smtClean="0">
                <a:effectLst/>
              </a:rPr>
              <a:t>: this is the pressure applied in between patient triggered breaths. It could also be considered a continuous positive pressure.</a:t>
            </a:r>
          </a:p>
          <a:p>
            <a:pPr rtl="0"/>
            <a:r>
              <a:rPr lang="en-US" b="1" i="1" dirty="0" smtClean="0">
                <a:effectLst/>
              </a:rPr>
              <a:t>Fi</a:t>
            </a:r>
            <a:r>
              <a:rPr lang="en-US" b="1" dirty="0" smtClean="0">
                <a:effectLst/>
              </a:rPr>
              <a:t>O</a:t>
            </a:r>
            <a:r>
              <a:rPr lang="en-US" b="1" baseline="-25000" dirty="0" smtClean="0">
                <a:effectLst/>
              </a:rPr>
              <a:t>2</a:t>
            </a:r>
            <a:r>
              <a:rPr lang="en-US" dirty="0" smtClean="0">
                <a:effectLst/>
              </a:rPr>
              <a:t>: The </a:t>
            </a:r>
            <a:r>
              <a:rPr lang="en-US" dirty="0" smtClean="0">
                <a:effectLst/>
                <a:hlinkClick r:id="rId3" action="ppaction://hlinkfile" tooltip="FiO2"/>
              </a:rPr>
              <a:t>fraction of O</a:t>
            </a:r>
            <a:r>
              <a:rPr lang="en-US" baseline="-25000" dirty="0" smtClean="0">
                <a:effectLst/>
                <a:hlinkClick r:id="rId3" action="ppaction://hlinkfile" tooltip="FiO2"/>
              </a:rPr>
              <a:t>2</a:t>
            </a:r>
            <a:r>
              <a:rPr lang="en-US" dirty="0" smtClean="0">
                <a:effectLst/>
                <a:hlinkClick r:id="rId3" action="ppaction://hlinkfile" tooltip="FiO2"/>
              </a:rPr>
              <a:t> percentage</a:t>
            </a:r>
            <a:r>
              <a:rPr lang="en-US" dirty="0" smtClean="0">
                <a:effectLst/>
              </a:rPr>
              <a:t> that is being added to the delivered air.</a:t>
            </a:r>
          </a:p>
          <a:p>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51</a:t>
            </a:fld>
            <a:endParaRPr lang="en-US"/>
          </a:p>
        </p:txBody>
      </p:sp>
    </p:spTree>
    <p:extLst>
      <p:ext uri="{BB962C8B-B14F-4D97-AF65-F5344CB8AC3E}">
        <p14:creationId xmlns:p14="http://schemas.microsoft.com/office/powerpoint/2010/main" val="1821174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CEA372AC-75B0-4481-B540-8803415BF8E7}" type="slidenum">
              <a:rPr lang="en-US" sz="1200" smtClean="0">
                <a:solidFill>
                  <a:prstClr val="black"/>
                </a:solidFill>
              </a:rPr>
              <a:pPr eaLnBrk="1" hangingPunct="1">
                <a:defRPr/>
              </a:pPr>
              <a:t>52</a:t>
            </a:fld>
            <a:endParaRPr lang="en-US" sz="1200" smtClean="0">
              <a:solidFill>
                <a:prstClr val="black"/>
              </a:solidFill>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xfrm>
            <a:off x="1143000" y="4419600"/>
            <a:ext cx="5029200" cy="4195763"/>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sz="1200" b="0" i="0" u="none" strike="noStrike" kern="1200" baseline="0" dirty="0" smtClean="0">
                <a:solidFill>
                  <a:schemeClr val="tx1"/>
                </a:solidFill>
                <a:latin typeface="+mn-lt"/>
                <a:ea typeface="+mn-ea"/>
                <a:cs typeface="+mn-cs"/>
              </a:rPr>
              <a:t>Acute Care:</a:t>
            </a:r>
          </a:p>
          <a:p>
            <a:r>
              <a:rPr lang="en-US" sz="1200" b="0" i="0" u="none" strike="noStrike" kern="1200" baseline="0" dirty="0" smtClean="0">
                <a:solidFill>
                  <a:schemeClr val="tx1"/>
                </a:solidFill>
                <a:latin typeface="+mn-lt"/>
                <a:ea typeface="+mn-ea"/>
                <a:cs typeface="+mn-cs"/>
              </a:rPr>
              <a:t>􀂄 impending respiratory failure (not requiring intubation)</a:t>
            </a:r>
          </a:p>
          <a:p>
            <a:r>
              <a:rPr lang="en-US" sz="1200" b="0" i="0" u="none" strike="noStrike" kern="1200" baseline="0" dirty="0" smtClean="0">
                <a:solidFill>
                  <a:schemeClr val="tx1"/>
                </a:solidFill>
                <a:latin typeface="+mn-lt"/>
                <a:ea typeface="+mn-ea"/>
                <a:cs typeface="+mn-cs"/>
              </a:rPr>
              <a:t>􀂄acute respiratory acidosis</a:t>
            </a:r>
          </a:p>
          <a:p>
            <a:r>
              <a:rPr lang="en-US" sz="1200" b="0" i="0" u="none" strike="noStrike" kern="1200" baseline="0" dirty="0" smtClean="0">
                <a:solidFill>
                  <a:schemeClr val="tx1"/>
                </a:solidFill>
                <a:latin typeface="+mn-lt"/>
                <a:ea typeface="+mn-ea"/>
                <a:cs typeface="+mn-cs"/>
              </a:rPr>
              <a:t>􀂄 respiratory distress</a:t>
            </a:r>
          </a:p>
          <a:p>
            <a:r>
              <a:rPr lang="en-US" sz="1200" b="0" i="0" u="none" strike="noStrike" kern="1200" baseline="0" dirty="0" smtClean="0">
                <a:solidFill>
                  <a:schemeClr val="tx1"/>
                </a:solidFill>
                <a:latin typeface="+mn-lt"/>
                <a:ea typeface="+mn-ea"/>
                <a:cs typeface="+mn-cs"/>
              </a:rPr>
              <a:t>􀂄 use of accessory muscles or paradoxical breathing</a:t>
            </a:r>
          </a:p>
          <a:p>
            <a:r>
              <a:rPr lang="en-US" sz="1200" b="0" i="0" u="none" strike="noStrike" kern="1200" baseline="0" dirty="0" smtClean="0">
                <a:solidFill>
                  <a:schemeClr val="tx1"/>
                </a:solidFill>
                <a:latin typeface="+mn-lt"/>
                <a:ea typeface="+mn-ea"/>
                <a:cs typeface="+mn-cs"/>
              </a:rPr>
              <a:t>􀂄 Congestive heart failure :increases intra thoracic pressure (augments performance of left ventricle, decreases venous return which in turn decreases right ventricular preload);</a:t>
            </a:r>
          </a:p>
          <a:p>
            <a:r>
              <a:rPr lang="en-US" sz="1200" b="0" i="0" u="none" strike="noStrike" kern="1200" baseline="0" dirty="0" smtClean="0">
                <a:solidFill>
                  <a:schemeClr val="tx1"/>
                </a:solidFill>
                <a:latin typeface="+mn-lt"/>
                <a:ea typeface="+mn-ea"/>
                <a:cs typeface="+mn-cs"/>
              </a:rPr>
              <a:t>         prevents worsening pulmonary edema, increases oxygenation, prevents atelectasis. </a:t>
            </a:r>
            <a:r>
              <a:rPr lang="en-US" dirty="0" smtClean="0">
                <a:ea typeface="ＭＳ Ｐゴシック" pitchFamily="-84" charset="-128"/>
              </a:rPr>
              <a:t>Decreases work of</a:t>
            </a:r>
            <a:r>
              <a:rPr lang="en-US" baseline="0" dirty="0" smtClean="0">
                <a:ea typeface="ＭＳ Ｐゴシック" pitchFamily="-84" charset="-128"/>
              </a:rPr>
              <a:t> breathing</a:t>
            </a:r>
          </a:p>
          <a:p>
            <a:pPr eaLnBrk="1" hangingPunct="1">
              <a:defRPr/>
            </a:pPr>
            <a:r>
              <a:rPr lang="en-US" baseline="0" dirty="0" smtClean="0">
                <a:ea typeface="ＭＳ Ｐゴシック" pitchFamily="-84" charset="-128"/>
              </a:rPr>
              <a:t>         Re-directs fluid away from pulmonary/cardiac vasculature</a:t>
            </a:r>
          </a:p>
          <a:p>
            <a:pPr eaLnBrk="1" hangingPunct="1">
              <a:defRPr/>
            </a:pPr>
            <a:r>
              <a:rPr lang="en-US" baseline="0" dirty="0" smtClean="0">
                <a:ea typeface="ＭＳ Ｐゴシック" pitchFamily="-84" charset="-128"/>
              </a:rPr>
              <a:t> </a:t>
            </a:r>
            <a:endParaRPr lang="en-US" dirty="0" smtClean="0">
              <a:ea typeface="ＭＳ Ｐゴシック" pitchFamily="-8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2698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41378DD1-7DC3-4950-8F79-EA77C95F3777}" type="slidenum">
              <a:rPr lang="en-US" sz="1200" smtClean="0"/>
              <a:pPr eaLnBrk="1" hangingPunct="1">
                <a:defRPr/>
              </a:pPr>
              <a:t>54</a:t>
            </a:fld>
            <a:endParaRPr 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6</a:t>
            </a:fld>
            <a:endParaRPr lang="en-US"/>
          </a:p>
        </p:txBody>
      </p:sp>
    </p:spTree>
    <p:extLst>
      <p:ext uri="{BB962C8B-B14F-4D97-AF65-F5344CB8AC3E}">
        <p14:creationId xmlns:p14="http://schemas.microsoft.com/office/powerpoint/2010/main" val="3026894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adult and </a:t>
            </a:r>
            <a:r>
              <a:rPr lang="en-US" dirty="0" err="1" smtClean="0">
                <a:latin typeface="Times New Roman" charset="0"/>
                <a:cs typeface="+mn-cs"/>
              </a:rPr>
              <a:t>paeds</a:t>
            </a:r>
            <a:r>
              <a:rPr lang="en-US" dirty="0" smtClean="0">
                <a:latin typeface="Times New Roman" charset="0"/>
                <a:cs typeface="+mn-cs"/>
              </a:rPr>
              <a:t> size</a:t>
            </a:r>
            <a:endParaRPr lang="en-US" dirty="0">
              <a:latin typeface="Times New Roman" charset="0"/>
              <a:cs typeface="+mn-cs"/>
            </a:endParaRPr>
          </a:p>
        </p:txBody>
      </p:sp>
      <p:sp>
        <p:nvSpPr>
          <p:cNvPr id="12800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1255AB43-653F-44C1-B67B-F7BE63810665}" type="slidenum">
              <a:rPr lang="en-US" sz="1200" smtClean="0"/>
              <a:pPr eaLnBrk="1" hangingPunct="1">
                <a:defRPr/>
              </a:pPr>
              <a:t>55</a:t>
            </a:fld>
            <a:endParaRPr lang="en-US" sz="120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0C772CF3-264C-4882-9F49-CD5A21DA30C3}" type="slidenum">
              <a:rPr lang="en-US" sz="1200" smtClean="0"/>
              <a:pPr eaLnBrk="1" hangingPunct="1">
                <a:defRPr/>
              </a:pPr>
              <a:t>56</a:t>
            </a:fld>
            <a:endParaRPr lang="en-US" sz="1200" smtClean="0"/>
          </a:p>
        </p:txBody>
      </p:sp>
      <p:sp>
        <p:nvSpPr>
          <p:cNvPr id="148483" name="Notes Placeholder 1"/>
          <p:cNvSpPr>
            <a:spLocks noGrp="1"/>
          </p:cNvSpPr>
          <p:nvPr>
            <p:ph type="body" idx="1"/>
          </p:nvPr>
        </p:nvSpPr>
        <p:spPr>
          <a:noFill/>
        </p:spPr>
        <p:txBody>
          <a:bodyPr/>
          <a:lstStyle/>
          <a:p>
            <a:endParaRPr lang="en-US" smtClean="0">
              <a:ea typeface="ＭＳ Ｐゴシック" pitchFamily="-8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3107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8D5C7A8C-9170-406D-A0E6-77CC3465490B}" type="slidenum">
              <a:rPr lang="en-US" sz="1200" smtClean="0"/>
              <a:pPr eaLnBrk="1" hangingPunct="1">
                <a:defRPr/>
              </a:pPr>
              <a:t>57</a:t>
            </a:fld>
            <a:endParaRPr lang="en-US" sz="120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4336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B96C76D1-90DF-475B-A638-688A275326E9}" type="slidenum">
              <a:rPr lang="en-US" sz="1200" smtClean="0"/>
              <a:pPr eaLnBrk="1" hangingPunct="1">
                <a:defRPr/>
              </a:pPr>
              <a:t>58</a:t>
            </a:fld>
            <a:endParaRPr lang="en-US" sz="120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4438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F7A527F-55C0-4F93-854D-39C7653CB3C1}" type="slidenum">
              <a:rPr lang="en-US" sz="1200" smtClean="0"/>
              <a:pPr eaLnBrk="1" hangingPunct="1">
                <a:defRPr/>
              </a:pPr>
              <a:t>59</a:t>
            </a:fld>
            <a:endParaRPr lang="en-US" sz="120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5891" name="Notes Placeholder 2"/>
          <p:cNvSpPr>
            <a:spLocks noGrp="1"/>
          </p:cNvSpPr>
          <p:nvPr>
            <p:ph type="body" idx="1"/>
          </p:nvPr>
        </p:nvSpPr>
        <p:spPr>
          <a:noFill/>
        </p:spPr>
        <p:txBody>
          <a:bodyPr/>
          <a:lstStyle/>
          <a:p>
            <a:endParaRPr lang="en-US" smtClean="0">
              <a:ea typeface="ＭＳ Ｐゴシック" pitchFamily="-84" charset="-128"/>
            </a:endParaRPr>
          </a:p>
        </p:txBody>
      </p:sp>
      <p:sp>
        <p:nvSpPr>
          <p:cNvPr id="165892"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A2BEC90E-D71E-41A7-9EEE-ADEA19E758DF}" type="slidenum">
              <a:rPr lang="en-US" sz="1200" smtClean="0"/>
              <a:pPr eaLnBrk="1" hangingPunct="1"/>
              <a:t>60</a:t>
            </a:fld>
            <a:endParaRPr lang="en-US" sz="120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smtClean="0">
                <a:latin typeface="Times New Roman" charset="0"/>
                <a:cs typeface="+mn-cs"/>
              </a:rPr>
              <a:t>Contraindications: </a:t>
            </a:r>
            <a:r>
              <a:rPr lang="en-US" dirty="0" smtClean="0">
                <a:cs typeface="+mn-cs"/>
              </a:rPr>
              <a:t>Responsive patients with an intact gag reflex. </a:t>
            </a:r>
          </a:p>
          <a:p>
            <a:pPr>
              <a:defRPr/>
            </a:pPr>
            <a:r>
              <a:rPr lang="en-US" dirty="0" smtClean="0">
                <a:cs typeface="+mn-cs"/>
              </a:rPr>
              <a:t>Patients with known esophageal disease. </a:t>
            </a:r>
          </a:p>
          <a:p>
            <a:pPr>
              <a:defRPr/>
            </a:pPr>
            <a:r>
              <a:rPr lang="en-US" dirty="0" smtClean="0">
                <a:cs typeface="+mn-cs"/>
              </a:rPr>
              <a:t>Patients who have ingested caustic substances. </a:t>
            </a:r>
          </a:p>
          <a:p>
            <a:pPr>
              <a:defRPr/>
            </a:pPr>
            <a:r>
              <a:rPr lang="en-US" dirty="0" smtClean="0">
                <a:cs typeface="+mn-cs"/>
              </a:rPr>
              <a:t>Known or suspected foreign body obstruction of the larynx or trachea. </a:t>
            </a:r>
          </a:p>
          <a:p>
            <a:pPr>
              <a:defRPr/>
            </a:pPr>
            <a:r>
              <a:rPr lang="en-US" dirty="0" smtClean="0">
                <a:cs typeface="+mn-cs"/>
              </a:rPr>
              <a:t>Presence of a tracheotomy </a:t>
            </a:r>
          </a:p>
          <a:p>
            <a:pPr eaLnBrk="1" hangingPunct="1">
              <a:defRPr/>
            </a:pPr>
            <a:endParaRPr lang="en-US" dirty="0" smtClean="0">
              <a:latin typeface="Times New Roman" charset="0"/>
              <a:cs typeface="+mn-cs"/>
            </a:endParaRPr>
          </a:p>
          <a:p>
            <a:pPr eaLnBrk="1" hangingPunct="1">
              <a:defRPr/>
            </a:pPr>
            <a:r>
              <a:rPr lang="en-US" dirty="0" smtClean="0">
                <a:latin typeface="Times New Roman" charset="0"/>
                <a:cs typeface="+mn-cs"/>
              </a:rPr>
              <a:t>Indications: Blind insertion; usually inserted in the esophagus. Both cuffs then need inflation. </a:t>
            </a:r>
            <a:endParaRPr lang="en-US" dirty="0">
              <a:latin typeface="Times New Roman" charset="0"/>
              <a:cs typeface="+mn-cs"/>
            </a:endParaRPr>
          </a:p>
        </p:txBody>
      </p:sp>
      <p:sp>
        <p:nvSpPr>
          <p:cNvPr id="14541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CD7CBBB9-8D17-4E6B-961C-8E4DE42A4BCF}" type="slidenum">
              <a:rPr lang="en-US" sz="1200" smtClean="0"/>
              <a:pPr eaLnBrk="1" hangingPunct="1">
                <a:defRPr/>
              </a:pPr>
              <a:t>61</a:t>
            </a:fld>
            <a:endParaRPr lang="en-US" sz="120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62</a:t>
            </a:fld>
            <a:endParaRPr lang="en-US"/>
          </a:p>
        </p:txBody>
      </p:sp>
    </p:spTree>
    <p:extLst>
      <p:ext uri="{BB962C8B-B14F-4D97-AF65-F5344CB8AC3E}">
        <p14:creationId xmlns:p14="http://schemas.microsoft.com/office/powerpoint/2010/main" val="1434576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63</a:t>
            </a:fld>
            <a:endParaRPr lang="en-US"/>
          </a:p>
        </p:txBody>
      </p:sp>
    </p:spTree>
    <p:extLst>
      <p:ext uri="{BB962C8B-B14F-4D97-AF65-F5344CB8AC3E}">
        <p14:creationId xmlns:p14="http://schemas.microsoft.com/office/powerpoint/2010/main" val="4293795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ET tube – different sizes, cuffed </a:t>
            </a:r>
            <a:r>
              <a:rPr lang="en-US" dirty="0" err="1" smtClean="0">
                <a:latin typeface="Times New Roman" charset="0"/>
                <a:cs typeface="+mn-cs"/>
              </a:rPr>
              <a:t>vs</a:t>
            </a:r>
            <a:r>
              <a:rPr lang="en-US" dirty="0" smtClean="0">
                <a:latin typeface="Times New Roman" charset="0"/>
                <a:cs typeface="+mn-cs"/>
              </a:rPr>
              <a:t> </a:t>
            </a:r>
            <a:r>
              <a:rPr lang="en-US" dirty="0" err="1" smtClean="0">
                <a:latin typeface="Times New Roman" charset="0"/>
                <a:cs typeface="+mn-cs"/>
              </a:rPr>
              <a:t>uncuffed</a:t>
            </a:r>
            <a:endParaRPr lang="en-US" dirty="0">
              <a:latin typeface="Times New Roman" charset="0"/>
              <a:cs typeface="+mn-cs"/>
            </a:endParaRPr>
          </a:p>
        </p:txBody>
      </p:sp>
      <p:sp>
        <p:nvSpPr>
          <p:cNvPr id="13210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45393CE-F8B6-4AD7-9EFF-AFDFB49DF6B5}" type="slidenum">
              <a:rPr lang="en-US" sz="1200" smtClean="0"/>
              <a:pPr eaLnBrk="1" hangingPunct="1">
                <a:defRPr/>
              </a:pPr>
              <a:t>64</a:t>
            </a:fld>
            <a:endParaRPr 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13667" name="Notes Placeholder 2"/>
          <p:cNvSpPr>
            <a:spLocks noGrp="1"/>
          </p:cNvSpPr>
          <p:nvPr>
            <p:ph type="body" idx="1"/>
          </p:nvPr>
        </p:nvSpPr>
        <p:spPr>
          <a:noFill/>
        </p:spPr>
        <p:txBody>
          <a:bodyPr/>
          <a:lstStyle/>
          <a:p>
            <a:r>
              <a:rPr lang="en-US" smtClean="0">
                <a:ea typeface="ＭＳ Ｐゴシック" pitchFamily="-84" charset="-128"/>
              </a:rPr>
              <a:t>Larger tongue</a:t>
            </a:r>
          </a:p>
          <a:p>
            <a:r>
              <a:rPr lang="en-US" smtClean="0">
                <a:ea typeface="ＭＳ Ｐゴシック" pitchFamily="-84" charset="-128"/>
              </a:rPr>
              <a:t>Smaller pharynx</a:t>
            </a:r>
          </a:p>
          <a:p>
            <a:r>
              <a:rPr lang="en-US" smtClean="0">
                <a:ea typeface="ＭＳ Ｐゴシック" pitchFamily="-84" charset="-128"/>
              </a:rPr>
              <a:t>Larger epiglottis: good &amp; bad</a:t>
            </a:r>
          </a:p>
          <a:p>
            <a:r>
              <a:rPr lang="en-US" smtClean="0">
                <a:ea typeface="ＭＳ Ｐゴシック" pitchFamily="-84" charset="-128"/>
              </a:rPr>
              <a:t>Trachea more narrow and less rigid</a:t>
            </a:r>
          </a:p>
          <a:p>
            <a:endParaRPr lang="en-US" smtClean="0">
              <a:ea typeface="ＭＳ Ｐゴシック" pitchFamily="-84" charset="-128"/>
            </a:endParaRPr>
          </a:p>
        </p:txBody>
      </p:sp>
      <p:sp>
        <p:nvSpPr>
          <p:cNvPr id="113668"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87E5F3B2-BBCF-443F-904B-9AF15AA3D087}" type="slidenum">
              <a:rPr lang="en-US" sz="1200" smtClean="0"/>
              <a:pPr eaLnBrk="1" hangingPunct="1"/>
              <a:t>7</a:t>
            </a:fld>
            <a:endParaRPr lang="en-US" sz="120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3312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06F177DE-3215-4321-B307-0291F6C7F2F1}" type="slidenum">
              <a:rPr lang="en-US" sz="1200" smtClean="0"/>
              <a:pPr eaLnBrk="1" hangingPunct="1">
                <a:defRPr/>
              </a:pPr>
              <a:t>65</a:t>
            </a:fld>
            <a:endParaRPr lang="en-US" sz="120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66</a:t>
            </a:fld>
            <a:endParaRPr lang="en-US"/>
          </a:p>
        </p:txBody>
      </p:sp>
    </p:spTree>
    <p:extLst>
      <p:ext uri="{BB962C8B-B14F-4D97-AF65-F5344CB8AC3E}">
        <p14:creationId xmlns:p14="http://schemas.microsoft.com/office/powerpoint/2010/main" val="649263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3414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2F18E0F4-9C93-40AD-81ED-863F5602A099}" type="slidenum">
              <a:rPr lang="en-US" sz="1200" smtClean="0"/>
              <a:pPr eaLnBrk="1" hangingPunct="1">
                <a:defRPr/>
              </a:pPr>
              <a:t>67</a:t>
            </a:fld>
            <a:endParaRPr lang="en-US" sz="120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3517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C16C6A4-2FDC-4E61-8A9F-B7F8DAB7EB73}" type="slidenum">
              <a:rPr lang="en-US" sz="1200" smtClean="0"/>
              <a:pPr eaLnBrk="1" hangingPunct="1">
                <a:defRPr/>
              </a:pPr>
              <a:t>68</a:t>
            </a:fld>
            <a:endParaRPr lang="en-US" sz="120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3619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D26E065D-6080-4C52-A268-90EA8541F9FA}" type="slidenum">
              <a:rPr lang="en-US" sz="1200" smtClean="0"/>
              <a:pPr eaLnBrk="1" hangingPunct="1">
                <a:defRPr/>
              </a:pPr>
              <a:t>70</a:t>
            </a:fld>
            <a:endParaRPr lang="en-US" sz="120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71</a:t>
            </a:fld>
            <a:endParaRPr lang="en-US"/>
          </a:p>
        </p:txBody>
      </p:sp>
    </p:spTree>
    <p:extLst>
      <p:ext uri="{BB962C8B-B14F-4D97-AF65-F5344CB8AC3E}">
        <p14:creationId xmlns:p14="http://schemas.microsoft.com/office/powerpoint/2010/main" val="28460325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73</a:t>
            </a:fld>
            <a:endParaRPr lang="en-US"/>
          </a:p>
        </p:txBody>
      </p:sp>
    </p:spTree>
    <p:extLst>
      <p:ext uri="{BB962C8B-B14F-4D97-AF65-F5344CB8AC3E}">
        <p14:creationId xmlns:p14="http://schemas.microsoft.com/office/powerpoint/2010/main" val="318714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5" name="Notes Placeholder 2"/>
          <p:cNvSpPr>
            <a:spLocks noGrp="1"/>
          </p:cNvSpPr>
          <p:nvPr>
            <p:ph type="body" idx="1"/>
          </p:nvPr>
        </p:nvSpPr>
        <p:spPr>
          <a:noFill/>
        </p:spPr>
        <p:txBody>
          <a:bodyPr/>
          <a:lstStyle/>
          <a:p>
            <a:r>
              <a:rPr lang="en-US" smtClean="0">
                <a:ea typeface="ＭＳ Ｐゴシック" pitchFamily="-84" charset="-128"/>
              </a:rPr>
              <a:t>Found in resuscitation rooms</a:t>
            </a:r>
          </a:p>
        </p:txBody>
      </p:sp>
      <p:sp>
        <p:nvSpPr>
          <p:cNvPr id="156676"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21D0828A-EB97-4BDD-B4F0-0242BB2AD6A6}" type="slidenum">
              <a:rPr lang="en-US" sz="1200" smtClean="0"/>
              <a:pPr eaLnBrk="1" hangingPunct="1"/>
              <a:t>74</a:t>
            </a:fld>
            <a:endParaRPr lang="en-US" sz="120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75</a:t>
            </a:fld>
            <a:endParaRPr lang="en-US"/>
          </a:p>
        </p:txBody>
      </p:sp>
    </p:spTree>
    <p:extLst>
      <p:ext uri="{BB962C8B-B14F-4D97-AF65-F5344CB8AC3E}">
        <p14:creationId xmlns:p14="http://schemas.microsoft.com/office/powerpoint/2010/main" val="38936398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76</a:t>
            </a:fld>
            <a:endParaRPr lang="en-US"/>
          </a:p>
        </p:txBody>
      </p:sp>
    </p:spTree>
    <p:extLst>
      <p:ext uri="{BB962C8B-B14F-4D97-AF65-F5344CB8AC3E}">
        <p14:creationId xmlns:p14="http://schemas.microsoft.com/office/powerpoint/2010/main" val="126202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latin typeface="Times New Roman" charset="0"/>
                <a:cs typeface="+mn-cs"/>
              </a:rPr>
              <a:t>AKA </a:t>
            </a:r>
            <a:r>
              <a:rPr lang="en-US" dirty="0" err="1">
                <a:latin typeface="Times New Roman" charset="0"/>
                <a:cs typeface="+mn-cs"/>
              </a:rPr>
              <a:t>Sellinik</a:t>
            </a:r>
            <a:r>
              <a:rPr lang="en-US" dirty="0">
                <a:latin typeface="Times New Roman" charset="0"/>
                <a:cs typeface="+mn-cs"/>
              </a:rPr>
              <a:t> maneuver</a:t>
            </a:r>
          </a:p>
          <a:p>
            <a:pPr eaLnBrk="1" hangingPunct="1">
              <a:defRPr/>
            </a:pPr>
            <a:r>
              <a:rPr lang="en-US" dirty="0">
                <a:latin typeface="Times New Roman" charset="0"/>
                <a:cs typeface="+mn-cs"/>
              </a:rPr>
              <a:t>Used to occlude the esophagus</a:t>
            </a:r>
          </a:p>
          <a:p>
            <a:pPr eaLnBrk="1" hangingPunct="1">
              <a:defRPr/>
            </a:pPr>
            <a:r>
              <a:rPr lang="en-US" dirty="0">
                <a:latin typeface="Times New Roman" charset="0"/>
                <a:cs typeface="+mn-cs"/>
              </a:rPr>
              <a:t>Helps reduce inflation of the stomach during positive pressure ventilation</a:t>
            </a:r>
          </a:p>
        </p:txBody>
      </p:sp>
      <p:sp>
        <p:nvSpPr>
          <p:cNvPr id="9523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0C50A8F8-445D-4893-8D6B-66075A3C8DB9}" type="slidenum">
              <a:rPr lang="en-US" sz="1200" smtClean="0"/>
              <a:pPr eaLnBrk="1" hangingPunct="1">
                <a:defRPr/>
              </a:pPr>
              <a:t>8</a:t>
            </a:fld>
            <a:endParaRPr lang="en-US" sz="120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78</a:t>
            </a:fld>
            <a:endParaRPr lang="en-US"/>
          </a:p>
        </p:txBody>
      </p:sp>
    </p:spTree>
    <p:extLst>
      <p:ext uri="{BB962C8B-B14F-4D97-AF65-F5344CB8AC3E}">
        <p14:creationId xmlns:p14="http://schemas.microsoft.com/office/powerpoint/2010/main" val="327038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81</a:t>
            </a:fld>
            <a:endParaRPr lang="en-US"/>
          </a:p>
        </p:txBody>
      </p:sp>
    </p:spTree>
    <p:extLst>
      <p:ext uri="{BB962C8B-B14F-4D97-AF65-F5344CB8AC3E}">
        <p14:creationId xmlns:p14="http://schemas.microsoft.com/office/powerpoint/2010/main" val="39117773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82</a:t>
            </a:fld>
            <a:endParaRPr lang="en-US"/>
          </a:p>
        </p:txBody>
      </p:sp>
    </p:spTree>
    <p:extLst>
      <p:ext uri="{BB962C8B-B14F-4D97-AF65-F5344CB8AC3E}">
        <p14:creationId xmlns:p14="http://schemas.microsoft.com/office/powerpoint/2010/main" val="4146170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4950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57BBBB83-0D3B-42AD-89E9-985B6E2125FF}" type="slidenum">
              <a:rPr lang="en-US" sz="1200" smtClean="0"/>
              <a:pPr eaLnBrk="1" hangingPunct="1">
                <a:defRPr/>
              </a:pPr>
              <a:t>83</a:t>
            </a:fld>
            <a:endParaRPr lang="en-US" sz="120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Gastro-intestinal:</a:t>
            </a:r>
            <a:r>
              <a:rPr lang="en-US" dirty="0" smtClean="0"/>
              <a:t> Abdominal pain, </a:t>
            </a:r>
            <a:r>
              <a:rPr lang="en-US" dirty="0" err="1" smtClean="0"/>
              <a:t>hyperperistalsis</a:t>
            </a:r>
            <a:r>
              <a:rPr lang="en-US" dirty="0" smtClean="0"/>
              <a:t> with </a:t>
            </a:r>
            <a:r>
              <a:rPr lang="en-US" dirty="0" err="1" smtClean="0"/>
              <a:t>faecal</a:t>
            </a:r>
            <a:r>
              <a:rPr lang="en-US" dirty="0" smtClean="0"/>
              <a:t> urgency or incontinence, nausea, vomiting, diarrhea.</a:t>
            </a:r>
            <a:br>
              <a:rPr lang="en-US" dirty="0" smtClean="0"/>
            </a:br>
            <a:r>
              <a:rPr lang="en-US" dirty="0" smtClean="0"/>
              <a:t/>
            </a:r>
            <a:br>
              <a:rPr lang="en-US" dirty="0" smtClean="0"/>
            </a:br>
            <a:r>
              <a:rPr lang="en-US" i="1" dirty="0" smtClean="0"/>
              <a:t>Oral:</a:t>
            </a:r>
            <a:r>
              <a:rPr lang="en-US" dirty="0" smtClean="0"/>
              <a:t> Pruritus of lips, tongue and palate, edema of lips and tongue.</a:t>
            </a:r>
            <a:br>
              <a:rPr lang="en-US" dirty="0" smtClean="0"/>
            </a:br>
            <a:r>
              <a:rPr lang="en-US" dirty="0" smtClean="0"/>
              <a:t/>
            </a:r>
            <a:br>
              <a:rPr lang="en-US" dirty="0" smtClean="0"/>
            </a:br>
            <a:r>
              <a:rPr lang="en-US" i="1" dirty="0" smtClean="0"/>
              <a:t>Respiratory:</a:t>
            </a:r>
            <a:r>
              <a:rPr lang="en-US" dirty="0" smtClean="0"/>
              <a:t> Upper airway obstruction from angioedema of the tongue, oropharynx or larynx; bronchospasm, chest tightness, cough, wheezing; rhinitis, sneezing, congestion, rhinorrhea.</a:t>
            </a:r>
            <a:br>
              <a:rPr lang="en-US" dirty="0" smtClean="0"/>
            </a:br>
            <a:r>
              <a:rPr lang="en-US" dirty="0" smtClean="0"/>
              <a:t/>
            </a:r>
            <a:br>
              <a:rPr lang="en-US" dirty="0" smtClean="0"/>
            </a:br>
            <a:r>
              <a:rPr lang="en-US" i="1" dirty="0" smtClean="0"/>
              <a:t>Cutaneous:</a:t>
            </a:r>
            <a:r>
              <a:rPr lang="en-US" dirty="0" smtClean="0"/>
              <a:t> Diffuse erythema, flushing, </a:t>
            </a:r>
            <a:r>
              <a:rPr lang="en-US" dirty="0" err="1" smtClean="0"/>
              <a:t>urticaria</a:t>
            </a:r>
            <a:r>
              <a:rPr lang="en-US" dirty="0" smtClean="0"/>
              <a:t>, pruritus, angioedema.</a:t>
            </a:r>
            <a:br>
              <a:rPr lang="en-US" dirty="0" smtClean="0"/>
            </a:br>
            <a:r>
              <a:rPr lang="en-US" dirty="0" smtClean="0"/>
              <a:t/>
            </a:r>
            <a:br>
              <a:rPr lang="en-US" dirty="0" smtClean="0"/>
            </a:br>
            <a:r>
              <a:rPr lang="en-US" i="1" dirty="0" smtClean="0"/>
              <a:t>Cardiovascular:</a:t>
            </a:r>
            <a:r>
              <a:rPr lang="en-US" dirty="0" smtClean="0"/>
              <a:t> Faintness, hypotension, arrhythmias, hypovolemic shock, syncope, chest pain.</a:t>
            </a:r>
            <a:br>
              <a:rPr lang="en-US" dirty="0" smtClean="0"/>
            </a:br>
            <a:r>
              <a:rPr lang="en-US" dirty="0" smtClean="0"/>
              <a:t/>
            </a:r>
            <a:br>
              <a:rPr lang="en-US" dirty="0" smtClean="0"/>
            </a:br>
            <a:r>
              <a:rPr lang="en-US" i="1" dirty="0" smtClean="0"/>
              <a:t>Ocular:</a:t>
            </a:r>
            <a:r>
              <a:rPr lang="en-US" dirty="0" smtClean="0"/>
              <a:t> </a:t>
            </a:r>
            <a:r>
              <a:rPr lang="en-US" dirty="0" err="1" smtClean="0"/>
              <a:t>Periorbital</a:t>
            </a:r>
            <a:r>
              <a:rPr lang="en-US" dirty="0" smtClean="0"/>
              <a:t> edema, erythema, </a:t>
            </a:r>
            <a:r>
              <a:rPr lang="en-US" dirty="0" err="1" smtClean="0"/>
              <a:t>conjunctival</a:t>
            </a:r>
            <a:r>
              <a:rPr lang="en-US" dirty="0" smtClean="0"/>
              <a:t> erythema, tearing.</a:t>
            </a:r>
            <a:br>
              <a:rPr lang="en-US" dirty="0" smtClean="0"/>
            </a:br>
            <a:r>
              <a:rPr lang="en-US" dirty="0" smtClean="0"/>
              <a:t/>
            </a:r>
            <a:br>
              <a:rPr lang="en-US" dirty="0" smtClean="0"/>
            </a:br>
            <a:r>
              <a:rPr lang="en-US" i="1" dirty="0" err="1" smtClean="0"/>
              <a:t>Genito</a:t>
            </a:r>
            <a:r>
              <a:rPr lang="en-US" i="1" dirty="0" smtClean="0"/>
              <a:t>-urinary:</a:t>
            </a:r>
            <a:r>
              <a:rPr lang="en-US" dirty="0" smtClean="0"/>
              <a:t> Uterine cramps, urinary urgency or incontinence</a:t>
            </a:r>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84</a:t>
            </a:fld>
            <a:endParaRPr lang="en-US"/>
          </a:p>
        </p:txBody>
      </p:sp>
    </p:spTree>
    <p:extLst>
      <p:ext uri="{BB962C8B-B14F-4D97-AF65-F5344CB8AC3E}">
        <p14:creationId xmlns:p14="http://schemas.microsoft.com/office/powerpoint/2010/main" val="31656118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Epinephrine stimulates both the beta-and alpha-adrenergic receptors and inhibits further mediator release from mast cells and basophils</a:t>
            </a:r>
          </a:p>
          <a:p>
            <a:r>
              <a:rPr lang="en-US" dirty="0" smtClean="0"/>
              <a:t>Benadryl</a:t>
            </a:r>
            <a:r>
              <a:rPr lang="en-US" baseline="0" dirty="0" smtClean="0"/>
              <a:t>/Ranitidine </a:t>
            </a:r>
            <a:r>
              <a:rPr lang="en-US" dirty="0" smtClean="0"/>
              <a:t>reduces both histamine-induced cardiac arrhythmias, which are mediated via H2 receptors, and anaphylaxis-associated vasodilation</a:t>
            </a:r>
          </a:p>
          <a:p>
            <a:r>
              <a:rPr lang="en-US" dirty="0" smtClean="0"/>
              <a:t>Corticosteroids do not benefit acute anaphylaxis but may prevent relapse or protracted anaphylaxis</a:t>
            </a:r>
            <a:endParaRPr lang="en-US" dirty="0"/>
          </a:p>
        </p:txBody>
      </p:sp>
      <p:sp>
        <p:nvSpPr>
          <p:cNvPr id="4" name="Slide Number Placeholder 3"/>
          <p:cNvSpPr>
            <a:spLocks noGrp="1"/>
          </p:cNvSpPr>
          <p:nvPr>
            <p:ph type="sldNum" sz="quarter" idx="10"/>
          </p:nvPr>
        </p:nvSpPr>
        <p:spPr/>
        <p:txBody>
          <a:bodyPr/>
          <a:lstStyle/>
          <a:p>
            <a:fld id="{D4C27357-57E7-431A-B8FB-EA728735B881}" type="slidenum">
              <a:rPr lang="en-US" smtClean="0"/>
              <a:t>86</a:t>
            </a:fld>
            <a:endParaRPr lang="en-US"/>
          </a:p>
        </p:txBody>
      </p:sp>
    </p:spTree>
    <p:extLst>
      <p:ext uri="{BB962C8B-B14F-4D97-AF65-F5344CB8AC3E}">
        <p14:creationId xmlns:p14="http://schemas.microsoft.com/office/powerpoint/2010/main" val="15550446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1106488" y="696913"/>
            <a:ext cx="4648200" cy="3486150"/>
          </a:xfrm>
          <a:ln/>
        </p:spPr>
      </p:sp>
      <p:sp>
        <p:nvSpPr>
          <p:cNvPr id="153603" name="Rectangle 3"/>
          <p:cNvSpPr>
            <a:spLocks noGrp="1" noChangeArrowheads="1"/>
          </p:cNvSpPr>
          <p:nvPr>
            <p:ph type="body" idx="1"/>
          </p:nvPr>
        </p:nvSpPr>
        <p:spPr>
          <a:xfrm>
            <a:off x="914400" y="4416425"/>
            <a:ext cx="5029200" cy="4183063"/>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S&amp;S: drooling, leaning forward, unable to swallow saliva, fever, flushing, dyspnea, anxiety (EMA, 2005)</a:t>
            </a:r>
            <a:endParaRPr lang="en-US" dirty="0">
              <a:latin typeface="Times New Roman" charset="0"/>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06488" y="696913"/>
            <a:ext cx="4648200" cy="3486150"/>
          </a:xfrm>
          <a:ln/>
        </p:spPr>
      </p:sp>
      <p:sp>
        <p:nvSpPr>
          <p:cNvPr id="154627" name="Rectangle 3"/>
          <p:cNvSpPr>
            <a:spLocks noGrp="1" noChangeArrowheads="1"/>
          </p:cNvSpPr>
          <p:nvPr>
            <p:ph type="body" idx="1"/>
          </p:nvPr>
        </p:nvSpPr>
        <p:spPr>
          <a:xfrm>
            <a:off x="914400" y="4416425"/>
            <a:ext cx="5029200" cy="4183063"/>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ea typeface="ＭＳ Ｐゴシック" pitchFamily="-84" charset="-128"/>
              </a:rPr>
              <a:t>  Avoid upsetting child, because this may lead to </a:t>
            </a:r>
            <a:r>
              <a:rPr lang="en-US" dirty="0" err="1" smtClean="0">
                <a:ea typeface="ＭＳ Ｐゴシック" pitchFamily="-84" charset="-128"/>
              </a:rPr>
              <a:t>larygospasm</a:t>
            </a:r>
            <a:r>
              <a:rPr lang="en-US" dirty="0" smtClean="0">
                <a:ea typeface="ＭＳ Ｐゴシック" pitchFamily="-84" charset="-128"/>
              </a:rPr>
              <a:t> and subsequent airway obstruction. Avoid oral and rectal temperatures. Maintain NPO! </a:t>
            </a:r>
          </a:p>
          <a:p>
            <a:pPr eaLnBrk="1" hangingPunct="1">
              <a:defRPr/>
            </a:pPr>
            <a:endParaRPr lang="en-US" dirty="0" smtClean="0">
              <a:ea typeface="ＭＳ Ｐゴシック" pitchFamily="-84" charset="-128"/>
            </a:endParaRPr>
          </a:p>
          <a:p>
            <a:pPr eaLnBrk="1" hangingPunct="1">
              <a:defRPr/>
            </a:pPr>
            <a:r>
              <a:rPr lang="en-US" dirty="0" smtClean="0">
                <a:ea typeface="ＭＳ Ｐゴシック" pitchFamily="-84" charset="-128"/>
              </a:rPr>
              <a:t>All children with epiglottitis will require admission to hospital. X-rays may be performed if the airway is stable, and if  there is a question of the diagnosis. Radiographic </a:t>
            </a:r>
            <a:r>
              <a:rPr lang="en-US" dirty="0" err="1" smtClean="0">
                <a:ea typeface="ＭＳ Ｐゴシック" pitchFamily="-84" charset="-128"/>
              </a:rPr>
              <a:t>antero</a:t>
            </a:r>
            <a:r>
              <a:rPr lang="en-US" dirty="0" smtClean="0">
                <a:ea typeface="ＭＳ Ｐゴシック" pitchFamily="-84" charset="-128"/>
              </a:rPr>
              <a:t>-posterior and lateral views of the neck will show the degree of airway narrowing. This assists in determining the immediate management of the patient. Airway management equipment and the appropriate personnel should accompany the patient to radiology if the x-ray prior to intubation approach is taken. Portable soft tissue views more common.</a:t>
            </a:r>
          </a:p>
          <a:p>
            <a:pPr eaLnBrk="1" hangingPunct="1">
              <a:defRPr/>
            </a:pPr>
            <a:endParaRPr lang="en-US" dirty="0" smtClean="0">
              <a:ea typeface="ＭＳ Ｐゴシック" pitchFamily="-84" charset="-128"/>
            </a:endParaRPr>
          </a:p>
          <a:p>
            <a:pPr eaLnBrk="1" hangingPunct="1">
              <a:defRPr/>
            </a:pPr>
            <a:r>
              <a:rPr lang="en-US" dirty="0" smtClean="0">
                <a:ea typeface="ＭＳ Ｐゴシック" pitchFamily="-84" charset="-128"/>
              </a:rPr>
              <a:t>Intubation in the OR is preferred. </a:t>
            </a:r>
          </a:p>
          <a:p>
            <a:pPr eaLnBrk="1" hangingPunct="1">
              <a:defRPr/>
            </a:pPr>
            <a:endParaRPr lang="en-US" dirty="0" smtClean="0">
              <a:ea typeface="ＭＳ Ｐゴシック" pitchFamily="-8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more technically known at acute </a:t>
            </a:r>
            <a:r>
              <a:rPr lang="en-US" dirty="0" err="1" smtClean="0">
                <a:latin typeface="Times New Roman" charset="0"/>
                <a:cs typeface="+mn-cs"/>
              </a:rPr>
              <a:t>larynogotracheobronchitis</a:t>
            </a:r>
            <a:r>
              <a:rPr lang="en-US" dirty="0" smtClean="0">
                <a:latin typeface="Times New Roman" charset="0"/>
                <a:cs typeface="+mn-cs"/>
              </a:rPr>
              <a:t>. </a:t>
            </a:r>
          </a:p>
          <a:p>
            <a:pPr eaLnBrk="1" hangingPunct="1">
              <a:defRPr/>
            </a:pPr>
            <a:r>
              <a:rPr lang="en-US" dirty="0" smtClean="0">
                <a:latin typeface="Times New Roman" charset="0"/>
                <a:cs typeface="+mn-cs"/>
              </a:rPr>
              <a:t>Viral </a:t>
            </a:r>
          </a:p>
          <a:p>
            <a:pPr eaLnBrk="1" hangingPunct="1">
              <a:defRPr/>
            </a:pPr>
            <a:r>
              <a:rPr lang="en-US" dirty="0" smtClean="0">
                <a:latin typeface="Times New Roman" charset="0"/>
                <a:cs typeface="+mn-cs"/>
              </a:rPr>
              <a:t>Causes edema and inflammation of the larynx &amp; tracheal mucosa.</a:t>
            </a:r>
          </a:p>
          <a:p>
            <a:pPr eaLnBrk="1" hangingPunct="1">
              <a:defRPr/>
            </a:pPr>
            <a:r>
              <a:rPr lang="en-US" dirty="0" err="1" smtClean="0">
                <a:latin typeface="Times New Roman" charset="0"/>
                <a:cs typeface="+mn-cs"/>
              </a:rPr>
              <a:t>Tx</a:t>
            </a:r>
            <a:r>
              <a:rPr lang="en-US" dirty="0" smtClean="0">
                <a:latin typeface="Times New Roman" charset="0"/>
                <a:cs typeface="+mn-cs"/>
              </a:rPr>
              <a:t>: humidified oxygen; corticosteroids to decrease swelling; nebulized racemic epinephrine (EMA, 2005)</a:t>
            </a:r>
          </a:p>
          <a:p>
            <a:pPr eaLnBrk="1" hangingPunct="1">
              <a:defRPr/>
            </a:pPr>
            <a:endParaRPr lang="en-US" dirty="0">
              <a:latin typeface="Times New Roman" charset="0"/>
              <a:cs typeface="+mn-cs"/>
            </a:endParaRPr>
          </a:p>
        </p:txBody>
      </p:sp>
      <p:sp>
        <p:nvSpPr>
          <p:cNvPr id="15258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94BA20A6-5F77-4631-AD06-113DB99EFB3E}" type="slidenum">
              <a:rPr lang="en-US" sz="1200" smtClean="0"/>
              <a:pPr eaLnBrk="1" hangingPunct="1">
                <a:defRPr/>
              </a:pPr>
              <a:t>89</a:t>
            </a:fld>
            <a:endParaRPr lang="en-US" sz="120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75107" name="Notes Placeholder 2"/>
          <p:cNvSpPr>
            <a:spLocks noGrp="1"/>
          </p:cNvSpPr>
          <p:nvPr>
            <p:ph type="body" idx="1"/>
          </p:nvPr>
        </p:nvSpPr>
        <p:spPr>
          <a:noFill/>
        </p:spPr>
        <p:txBody>
          <a:bodyPr/>
          <a:lstStyle/>
          <a:p>
            <a:r>
              <a:rPr lang="en-US" smtClean="0">
                <a:ea typeface="ＭＳ Ｐゴシック" pitchFamily="-84" charset="-128"/>
              </a:rPr>
              <a:t>Usually not serious; treat like URTI</a:t>
            </a:r>
          </a:p>
        </p:txBody>
      </p:sp>
      <p:sp>
        <p:nvSpPr>
          <p:cNvPr id="175108"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64212817-90B3-4F6E-ABB3-71335820C353}" type="slidenum">
              <a:rPr lang="en-US" sz="1200" smtClean="0"/>
              <a:pPr eaLnBrk="1" hangingPunct="1"/>
              <a:t>90</a:t>
            </a:fld>
            <a:endParaRPr 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15715" name="Notes Placeholder 2"/>
          <p:cNvSpPr>
            <a:spLocks noGrp="1"/>
          </p:cNvSpPr>
          <p:nvPr>
            <p:ph type="body" idx="1"/>
          </p:nvPr>
        </p:nvSpPr>
        <p:spPr>
          <a:noFill/>
        </p:spPr>
        <p:txBody>
          <a:bodyPr/>
          <a:lstStyle/>
          <a:p>
            <a:r>
              <a:rPr lang="en-US" dirty="0" smtClean="0">
                <a:ea typeface="ＭＳ Ｐゴシック" pitchFamily="-84" charset="-128"/>
              </a:rPr>
              <a:t>Lewis, S., </a:t>
            </a:r>
            <a:r>
              <a:rPr lang="en-US" dirty="0" err="1" smtClean="0">
                <a:ea typeface="ＭＳ Ｐゴシック" pitchFamily="-84" charset="-128"/>
              </a:rPr>
              <a:t>Heitkemper</a:t>
            </a:r>
            <a:r>
              <a:rPr lang="en-US" dirty="0" smtClean="0">
                <a:ea typeface="ＭＳ Ｐゴシック" pitchFamily="-84" charset="-128"/>
              </a:rPr>
              <a:t>, M., &amp; </a:t>
            </a:r>
            <a:r>
              <a:rPr lang="en-US" dirty="0" err="1" smtClean="0">
                <a:ea typeface="ＭＳ Ｐゴシック" pitchFamily="-84" charset="-128"/>
              </a:rPr>
              <a:t>Kirksen</a:t>
            </a:r>
            <a:r>
              <a:rPr lang="en-US" dirty="0" smtClean="0">
                <a:ea typeface="ＭＳ Ｐゴシック" pitchFamily="-84" charset="-128"/>
              </a:rPr>
              <a:t>, S. (2000) </a:t>
            </a:r>
            <a:r>
              <a:rPr lang="en-US" i="1" dirty="0" smtClean="0">
                <a:ea typeface="ＭＳ Ｐゴシック" pitchFamily="-84" charset="-128"/>
              </a:rPr>
              <a:t>Medical Surgical Nursing: Assessment and Management of Clinical Problems (5</a:t>
            </a:r>
            <a:r>
              <a:rPr lang="en-US" i="1" baseline="30000" dirty="0" smtClean="0">
                <a:ea typeface="ＭＳ Ｐゴシック" pitchFamily="-84" charset="-128"/>
              </a:rPr>
              <a:t>th</a:t>
            </a:r>
            <a:r>
              <a:rPr lang="en-US" i="1" dirty="0" smtClean="0">
                <a:ea typeface="ＭＳ Ｐゴシック" pitchFamily="-84" charset="-128"/>
              </a:rPr>
              <a:t> ed.)</a:t>
            </a:r>
          </a:p>
          <a:p>
            <a:r>
              <a:rPr lang="en-US" dirty="0" smtClean="0">
                <a:ea typeface="ＭＳ Ｐゴシック" pitchFamily="-84" charset="-128"/>
              </a:rPr>
              <a:t>Missouri: Mosby.</a:t>
            </a:r>
          </a:p>
        </p:txBody>
      </p:sp>
      <p:sp>
        <p:nvSpPr>
          <p:cNvPr id="115716" name="Slide Number Placeholder 3"/>
          <p:cNvSpPr>
            <a:spLocks noGrp="1"/>
          </p:cNvSpPr>
          <p:nvPr>
            <p:ph type="sldNum" sz="quarter" idx="5"/>
          </p:nvPr>
        </p:nvSpPr>
        <p:spPr>
          <a:noFill/>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fld id="{089C2356-9C58-461F-B5AC-A58461400E92}" type="slidenum">
              <a:rPr lang="en-US" sz="1200" smtClean="0"/>
              <a:pPr eaLnBrk="1" hangingPunct="1"/>
              <a:t>9</a:t>
            </a:fld>
            <a:endParaRPr lang="en-US" sz="120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Emphysema: both ventilation and perfusion are decreased. Alveolar</a:t>
            </a:r>
            <a:r>
              <a:rPr lang="en-US" baseline="0" dirty="0" smtClean="0"/>
              <a:t> damage makes them prone to collapse on expiration, leading to air trapping. Pursed lip breathing and tripod positioning allows </a:t>
            </a:r>
            <a:r>
              <a:rPr lang="en-US" baseline="0" dirty="0" err="1" smtClean="0"/>
              <a:t>pt</a:t>
            </a:r>
            <a:r>
              <a:rPr lang="en-US" baseline="0" dirty="0" smtClean="0"/>
              <a:t> to keep PEEP which keeps airways open. This increases work of breathing contributing to SOB.</a:t>
            </a:r>
          </a:p>
          <a:p>
            <a:endParaRPr lang="en-US" baseline="0" dirty="0" smtClean="0"/>
          </a:p>
          <a:p>
            <a:r>
              <a:rPr lang="en-US" baseline="0" dirty="0" smtClean="0"/>
              <a:t>Bronchitis; airway obstruction leads to hypoxia and pulmonary vasoconstriction. High resistance in the pulmonary vasculature, </a:t>
            </a:r>
            <a:r>
              <a:rPr lang="en-US" baseline="0" dirty="0" err="1" smtClean="0"/>
              <a:t>dec.</a:t>
            </a:r>
            <a:r>
              <a:rPr lang="en-US" baseline="0" dirty="0" smtClean="0"/>
              <a:t> circulating blood volume and R CHF leads </a:t>
            </a:r>
            <a:r>
              <a:rPr lang="en-US" baseline="0" smtClean="0"/>
              <a:t>to polycythemia, </a:t>
            </a:r>
            <a:r>
              <a:rPr lang="en-US" baseline="0" dirty="0" smtClean="0"/>
              <a:t>hypoxia </a:t>
            </a:r>
            <a:r>
              <a:rPr lang="en-US" baseline="0" smtClean="0"/>
              <a:t>and cyanosis. </a:t>
            </a:r>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91</a:t>
            </a:fld>
            <a:endParaRPr lang="en-US"/>
          </a:p>
        </p:txBody>
      </p:sp>
    </p:spTree>
    <p:extLst>
      <p:ext uri="{BB962C8B-B14F-4D97-AF65-F5344CB8AC3E}">
        <p14:creationId xmlns:p14="http://schemas.microsoft.com/office/powerpoint/2010/main" val="1720577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58724"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7C947512-CD9B-4649-A344-02E0A5B0735F}" type="slidenum">
              <a:rPr lang="en-US" sz="1200" smtClean="0"/>
              <a:pPr eaLnBrk="1" hangingPunct="1">
                <a:defRPr/>
              </a:pPr>
              <a:t>92</a:t>
            </a:fld>
            <a:endParaRPr lang="en-US" sz="120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5974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5D02750B-21D2-4A09-AE93-05C2DEB8C4C3}" type="slidenum">
              <a:rPr lang="en-US" sz="1200" smtClean="0"/>
              <a:pPr eaLnBrk="1" hangingPunct="1">
                <a:defRPr/>
              </a:pPr>
              <a:t>93</a:t>
            </a:fld>
            <a:endParaRPr lang="en-US" sz="120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err="1" smtClean="0">
                <a:ea typeface="ＭＳ Ｐゴシック" pitchFamily="-84" charset="-128"/>
              </a:rPr>
              <a:t>Ventolin</a:t>
            </a:r>
            <a:r>
              <a:rPr lang="en-US" dirty="0" smtClean="0">
                <a:ea typeface="ＭＳ Ｐゴシック" pitchFamily="-84" charset="-128"/>
              </a:rPr>
              <a:t> – </a:t>
            </a:r>
            <a:r>
              <a:rPr lang="en-US" dirty="0" err="1" smtClean="0">
                <a:ea typeface="ＭＳ Ｐゴシック" pitchFamily="-84" charset="-128"/>
              </a:rPr>
              <a:t>broncodilator</a:t>
            </a:r>
            <a:r>
              <a:rPr lang="en-US" dirty="0" smtClean="0">
                <a:ea typeface="ＭＳ Ｐゴシック" pitchFamily="-84" charset="-128"/>
              </a:rPr>
              <a:t>. Be careful: if patient is really </a:t>
            </a:r>
            <a:r>
              <a:rPr lang="en-US" dirty="0" err="1" smtClean="0">
                <a:ea typeface="ＭＳ Ｐゴシック" pitchFamily="-84" charset="-128"/>
              </a:rPr>
              <a:t>tachycardic</a:t>
            </a:r>
            <a:r>
              <a:rPr lang="en-US" dirty="0" smtClean="0">
                <a:ea typeface="ＭＳ Ｐゴシック" pitchFamily="-84" charset="-128"/>
              </a:rPr>
              <a:t>, </a:t>
            </a:r>
            <a:r>
              <a:rPr lang="en-US" dirty="0" err="1" smtClean="0">
                <a:ea typeface="ＭＳ Ｐゴシック" pitchFamily="-84" charset="-128"/>
              </a:rPr>
              <a:t>ventolin</a:t>
            </a:r>
            <a:r>
              <a:rPr lang="en-US" dirty="0" smtClean="0">
                <a:ea typeface="ＭＳ Ｐゴシック" pitchFamily="-84" charset="-128"/>
              </a:rPr>
              <a:t> may be contraindicated</a:t>
            </a:r>
          </a:p>
          <a:p>
            <a:pPr eaLnBrk="1" hangingPunct="1">
              <a:defRPr/>
            </a:pPr>
            <a:r>
              <a:rPr lang="en-US" dirty="0" err="1" smtClean="0">
                <a:ea typeface="ＭＳ Ｐゴシック" pitchFamily="-84" charset="-128"/>
              </a:rPr>
              <a:t>Atrovent</a:t>
            </a:r>
            <a:r>
              <a:rPr lang="en-US" dirty="0" smtClean="0">
                <a:ea typeface="ＭＳ Ｐゴシック" pitchFamily="-84" charset="-128"/>
              </a:rPr>
              <a:t> - this results in decreased contractility of smooth muscle in the lung, inhibiting bronchoconstriction &amp; mucous </a:t>
            </a:r>
            <a:r>
              <a:rPr lang="en-US" dirty="0" err="1" smtClean="0">
                <a:ea typeface="ＭＳ Ｐゴシック" pitchFamily="-84" charset="-128"/>
              </a:rPr>
              <a:t>scretion</a:t>
            </a:r>
            <a:r>
              <a:rPr lang="en-US" dirty="0" smtClean="0">
                <a:ea typeface="ＭＳ Ｐゴシック" pitchFamily="-84" charset="-128"/>
              </a:rPr>
              <a:t>;  contraindications are similar to other </a:t>
            </a:r>
            <a:r>
              <a:rPr lang="en-US" dirty="0" err="1" smtClean="0">
                <a:ea typeface="ＭＳ Ｐゴシック" pitchFamily="-84" charset="-128"/>
              </a:rPr>
              <a:t>anticholinergics</a:t>
            </a:r>
            <a:r>
              <a:rPr lang="en-US" dirty="0" smtClean="0">
                <a:ea typeface="ＭＳ Ｐゴシック" pitchFamily="-84" charset="-128"/>
              </a:rPr>
              <a:t>; they include narrow angle glaucoma and obstructions in the GI an GU system</a:t>
            </a:r>
          </a:p>
          <a:p>
            <a:pPr eaLnBrk="1" hangingPunct="1">
              <a:defRPr/>
            </a:pPr>
            <a:r>
              <a:rPr lang="en-US" dirty="0" smtClean="0">
                <a:ea typeface="ＭＳ Ｐゴシック" pitchFamily="-84" charset="-128"/>
              </a:rPr>
              <a:t>READ: the directive before starting to use</a:t>
            </a:r>
          </a:p>
          <a:p>
            <a:pPr eaLnBrk="1" hangingPunct="1">
              <a:defRPr/>
            </a:pPr>
            <a:endParaRPr lang="en-US" dirty="0" smtClean="0">
              <a:ea typeface="ＭＳ Ｐゴシック" pitchFamily="-84" charset="-128"/>
            </a:endParaRPr>
          </a:p>
        </p:txBody>
      </p:sp>
      <p:sp>
        <p:nvSpPr>
          <p:cNvPr id="16077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5848848-7460-4066-B0BC-54F3972C07F5}" type="slidenum">
              <a:rPr lang="en-US" sz="1200" smtClean="0"/>
              <a:pPr eaLnBrk="1" hangingPunct="1">
                <a:defRPr/>
              </a:pPr>
              <a:t>94</a:t>
            </a:fld>
            <a:endParaRPr lang="en-US" sz="120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95</a:t>
            </a:fld>
            <a:endParaRPr lang="en-US"/>
          </a:p>
        </p:txBody>
      </p:sp>
    </p:spTree>
    <p:extLst>
      <p:ext uri="{BB962C8B-B14F-4D97-AF65-F5344CB8AC3E}">
        <p14:creationId xmlns:p14="http://schemas.microsoft.com/office/powerpoint/2010/main" val="3325819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cs typeface="+mn-cs"/>
            </a:endParaRPr>
          </a:p>
        </p:txBody>
      </p:sp>
      <p:sp>
        <p:nvSpPr>
          <p:cNvPr id="16179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34F46B9-4121-4CC6-890F-0E4DC01232D4}" type="slidenum">
              <a:rPr lang="en-US" sz="1200" smtClean="0"/>
              <a:pPr eaLnBrk="1" hangingPunct="1">
                <a:defRPr/>
              </a:pPr>
              <a:t>96</a:t>
            </a:fld>
            <a:endParaRPr lang="en-US" sz="120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97</a:t>
            </a:fld>
            <a:endParaRPr lang="en-US"/>
          </a:p>
        </p:txBody>
      </p:sp>
    </p:spTree>
    <p:extLst>
      <p:ext uri="{BB962C8B-B14F-4D97-AF65-F5344CB8AC3E}">
        <p14:creationId xmlns:p14="http://schemas.microsoft.com/office/powerpoint/2010/main" val="1129484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98</a:t>
            </a:fld>
            <a:endParaRPr lang="en-US"/>
          </a:p>
        </p:txBody>
      </p:sp>
    </p:spTree>
    <p:extLst>
      <p:ext uri="{BB962C8B-B14F-4D97-AF65-F5344CB8AC3E}">
        <p14:creationId xmlns:p14="http://schemas.microsoft.com/office/powerpoint/2010/main" val="17055536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99</a:t>
            </a:fld>
            <a:endParaRPr lang="en-US"/>
          </a:p>
        </p:txBody>
      </p:sp>
    </p:spTree>
    <p:extLst>
      <p:ext uri="{BB962C8B-B14F-4D97-AF65-F5344CB8AC3E}">
        <p14:creationId xmlns:p14="http://schemas.microsoft.com/office/powerpoint/2010/main" val="27033792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100</a:t>
            </a:fld>
            <a:endParaRPr lang="en-US"/>
          </a:p>
        </p:txBody>
      </p:sp>
    </p:spTree>
    <p:extLst>
      <p:ext uri="{BB962C8B-B14F-4D97-AF65-F5344CB8AC3E}">
        <p14:creationId xmlns:p14="http://schemas.microsoft.com/office/powerpoint/2010/main" val="388171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10</a:t>
            </a:fld>
            <a:endParaRPr lang="en-US"/>
          </a:p>
        </p:txBody>
      </p:sp>
    </p:spTree>
    <p:extLst>
      <p:ext uri="{BB962C8B-B14F-4D97-AF65-F5344CB8AC3E}">
        <p14:creationId xmlns:p14="http://schemas.microsoft.com/office/powerpoint/2010/main" val="2068342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101</a:t>
            </a:fld>
            <a:endParaRPr lang="en-US"/>
          </a:p>
        </p:txBody>
      </p:sp>
    </p:spTree>
    <p:extLst>
      <p:ext uri="{BB962C8B-B14F-4D97-AF65-F5344CB8AC3E}">
        <p14:creationId xmlns:p14="http://schemas.microsoft.com/office/powerpoint/2010/main" val="26323071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err="1" smtClean="0">
                <a:latin typeface="Times New Roman" charset="0"/>
                <a:cs typeface="+mn-cs"/>
              </a:rPr>
              <a:t>Levaquin</a:t>
            </a:r>
            <a:endParaRPr lang="en-US" dirty="0" smtClean="0">
              <a:latin typeface="Times New Roman" charset="0"/>
              <a:cs typeface="+mn-cs"/>
            </a:endParaRPr>
          </a:p>
          <a:p>
            <a:pPr eaLnBrk="1" hangingPunct="1">
              <a:defRPr/>
            </a:pPr>
            <a:endParaRPr lang="en-US" dirty="0">
              <a:latin typeface="Times New Roman" charset="0"/>
              <a:cs typeface="+mn-cs"/>
            </a:endParaRPr>
          </a:p>
        </p:txBody>
      </p:sp>
      <p:sp>
        <p:nvSpPr>
          <p:cNvPr id="164868"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A42F062-87DB-4EC2-9F55-2EA8E601CA85}" type="slidenum">
              <a:rPr lang="en-US" sz="1200" smtClean="0"/>
              <a:pPr eaLnBrk="1" hangingPunct="1">
                <a:defRPr/>
              </a:pPr>
              <a:t>102</a:t>
            </a:fld>
            <a:endParaRPr lang="en-US" sz="120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104</a:t>
            </a:fld>
            <a:endParaRPr lang="en-US"/>
          </a:p>
        </p:txBody>
      </p:sp>
    </p:spTree>
    <p:extLst>
      <p:ext uri="{BB962C8B-B14F-4D97-AF65-F5344CB8AC3E}">
        <p14:creationId xmlns:p14="http://schemas.microsoft.com/office/powerpoint/2010/main" val="23647228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65892"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62A67952-E0F2-4D8D-BC2A-ED7E40D5203D}" type="slidenum">
              <a:rPr lang="en-US" sz="1200" smtClean="0"/>
              <a:pPr eaLnBrk="1" hangingPunct="1">
                <a:defRPr/>
              </a:pPr>
              <a:t>105</a:t>
            </a:fld>
            <a:endParaRPr lang="en-US" sz="120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6691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AFF71892-B9EA-4F5E-88C7-C8D3FEDC3424}" type="slidenum">
              <a:rPr lang="en-US" sz="1200" smtClean="0"/>
              <a:pPr eaLnBrk="1" hangingPunct="1">
                <a:defRPr/>
              </a:pPr>
              <a:t>106</a:t>
            </a:fld>
            <a:endParaRPr lang="en-US" sz="120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DFA2211A-83DF-4C48-A572-E4E681A45CF1}" type="slidenum">
              <a:rPr lang="en-US" sz="1200" smtClean="0"/>
              <a:pPr eaLnBrk="1" hangingPunct="1">
                <a:defRPr/>
              </a:pPr>
              <a:t>107</a:t>
            </a:fld>
            <a:endParaRPr lang="en-US" sz="1200"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latin typeface="Times New Roman" charset="0"/>
                <a:cs typeface="+mn-cs"/>
              </a:rPr>
              <a:t>Refer to Central chest tube presentation!!</a:t>
            </a:r>
            <a:endParaRPr lang="en-CA" dirty="0">
              <a:latin typeface="Times New Roman" charset="0"/>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108</a:t>
            </a:fld>
            <a:endParaRPr lang="en-US"/>
          </a:p>
        </p:txBody>
      </p:sp>
    </p:spTree>
    <p:extLst>
      <p:ext uri="{BB962C8B-B14F-4D97-AF65-F5344CB8AC3E}">
        <p14:creationId xmlns:p14="http://schemas.microsoft.com/office/powerpoint/2010/main" val="1318260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latin typeface="Times New Roman" charset="0"/>
              <a:cs typeface="+mn-cs"/>
            </a:endParaRPr>
          </a:p>
        </p:txBody>
      </p:sp>
      <p:sp>
        <p:nvSpPr>
          <p:cNvPr id="17203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3E91F905-51D9-40C7-8C95-4B1931C216E1}" type="slidenum">
              <a:rPr lang="en-US" sz="1200" smtClean="0"/>
              <a:pPr eaLnBrk="1" hangingPunct="1">
                <a:defRPr/>
              </a:pPr>
              <a:t>109</a:t>
            </a:fld>
            <a:endParaRPr lang="en-US" sz="120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27357-57E7-431A-B8FB-EA728735B881}" type="slidenum">
              <a:rPr lang="en-US" smtClean="0"/>
              <a:t>110</a:t>
            </a:fld>
            <a:endParaRPr lang="en-US"/>
          </a:p>
        </p:txBody>
      </p:sp>
    </p:spTree>
    <p:extLst>
      <p:ext uri="{BB962C8B-B14F-4D97-AF65-F5344CB8AC3E}">
        <p14:creationId xmlns:p14="http://schemas.microsoft.com/office/powerpoint/2010/main" val="29100651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smtClean="0">
                <a:latin typeface="Times New Roman" charset="0"/>
                <a:cs typeface="+mn-cs"/>
              </a:rPr>
              <a:t>3</a:t>
            </a:r>
            <a:r>
              <a:rPr lang="en-US" baseline="30000" dirty="0" smtClean="0">
                <a:latin typeface="Times New Roman" charset="0"/>
                <a:cs typeface="+mn-cs"/>
              </a:rPr>
              <a:t>rd</a:t>
            </a:r>
            <a:r>
              <a:rPr lang="en-US" dirty="0" smtClean="0">
                <a:latin typeface="Times New Roman" charset="0"/>
                <a:cs typeface="+mn-cs"/>
              </a:rPr>
              <a:t>  leading cause of death in the U.S. Approx. 400,000 cases go undiagnosed annually, leading to </a:t>
            </a:r>
            <a:r>
              <a:rPr lang="en-US" dirty="0" err="1" smtClean="0">
                <a:latin typeface="Times New Roman" charset="0"/>
                <a:cs typeface="+mn-cs"/>
              </a:rPr>
              <a:t>approx</a:t>
            </a:r>
            <a:r>
              <a:rPr lang="en-US" dirty="0" smtClean="0">
                <a:latin typeface="Times New Roman" charset="0"/>
                <a:cs typeface="+mn-cs"/>
              </a:rPr>
              <a:t> 100,000 deaths (EMA, 2005).</a:t>
            </a:r>
            <a:endParaRPr lang="en-US" dirty="0">
              <a:latin typeface="Times New Roman" charset="0"/>
              <a:cs typeface="+mn-cs"/>
            </a:endParaRPr>
          </a:p>
        </p:txBody>
      </p:sp>
      <p:sp>
        <p:nvSpPr>
          <p:cNvPr id="173060"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defRPr/>
            </a:pPr>
            <a:fld id="{FE05312E-3CDC-4898-BC24-91F1D20B1E0D}" type="slidenum">
              <a:rPr lang="en-US" sz="1200" smtClean="0"/>
              <a:pPr eaLnBrk="1" hangingPunct="1">
                <a:defRPr/>
              </a:pPr>
              <a:t>111</a:t>
            </a:fld>
            <a:endParaRPr 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BD42FE-B4BC-4BD8-B332-6718E393B00B}" type="datetime1">
              <a:rPr lang="en-US" smtClean="0"/>
              <a:t>2015/06/22</a:t>
            </a:fld>
            <a:endParaRPr lang="en-US"/>
          </a:p>
        </p:txBody>
      </p:sp>
      <p:sp>
        <p:nvSpPr>
          <p:cNvPr id="5" name="Footer Placeholder 4"/>
          <p:cNvSpPr>
            <a:spLocks noGrp="1"/>
          </p:cNvSpPr>
          <p:nvPr>
            <p:ph type="ftr" sz="quarter" idx="11"/>
          </p:nvPr>
        </p:nvSpPr>
        <p:spPr/>
        <p:txBody>
          <a:bodyPr/>
          <a:lstStyle/>
          <a:p>
            <a:r>
              <a:rPr lang="en-US" smtClean="0"/>
              <a:t>City Wide Orientation, June, 2015</a:t>
            </a:r>
            <a:endParaRPr lang="en-US"/>
          </a:p>
        </p:txBody>
      </p:sp>
      <p:sp>
        <p:nvSpPr>
          <p:cNvPr id="6" name="Slide Number Placeholder 5"/>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B687D-D02A-47FB-95B7-8E8AD6ADC37F}" type="datetime1">
              <a:rPr lang="en-US" smtClean="0"/>
              <a:t>2015/06/22</a:t>
            </a:fld>
            <a:endParaRPr lang="en-US"/>
          </a:p>
        </p:txBody>
      </p:sp>
      <p:sp>
        <p:nvSpPr>
          <p:cNvPr id="5" name="Footer Placeholder 4"/>
          <p:cNvSpPr>
            <a:spLocks noGrp="1"/>
          </p:cNvSpPr>
          <p:nvPr>
            <p:ph type="ftr" sz="quarter" idx="11"/>
          </p:nvPr>
        </p:nvSpPr>
        <p:spPr/>
        <p:txBody>
          <a:bodyPr/>
          <a:lstStyle/>
          <a:p>
            <a:r>
              <a:rPr lang="en-US" smtClean="0"/>
              <a:t>City Wide Orientation, June, 2015</a:t>
            </a:r>
            <a:endParaRPr lang="en-US"/>
          </a:p>
        </p:txBody>
      </p:sp>
      <p:sp>
        <p:nvSpPr>
          <p:cNvPr id="6" name="Slide Number Placeholder 5"/>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0717B-3129-4DC3-A518-9A745689BD7A}" type="datetime1">
              <a:rPr lang="en-US" smtClean="0"/>
              <a:t>2015/06/22</a:t>
            </a:fld>
            <a:endParaRPr lang="en-US"/>
          </a:p>
        </p:txBody>
      </p:sp>
      <p:sp>
        <p:nvSpPr>
          <p:cNvPr id="5" name="Footer Placeholder 4"/>
          <p:cNvSpPr>
            <a:spLocks noGrp="1"/>
          </p:cNvSpPr>
          <p:nvPr>
            <p:ph type="ftr" sz="quarter" idx="11"/>
          </p:nvPr>
        </p:nvSpPr>
        <p:spPr/>
        <p:txBody>
          <a:bodyPr/>
          <a:lstStyle/>
          <a:p>
            <a:r>
              <a:rPr lang="en-US" smtClean="0"/>
              <a:t>City Wide Orientation, June, 2015</a:t>
            </a:r>
            <a:endParaRPr lang="en-US"/>
          </a:p>
        </p:txBody>
      </p:sp>
      <p:sp>
        <p:nvSpPr>
          <p:cNvPr id="6" name="Slide Number Placeholder 5"/>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912813" y="1905000"/>
            <a:ext cx="3978275" cy="4191000"/>
          </a:xfrm>
        </p:spPr>
        <p:txBody>
          <a:bodyPr rtlCol="0">
            <a:normAutofit/>
          </a:bodyPr>
          <a:lstStyle/>
          <a:p>
            <a:pPr lvl="0"/>
            <a:endParaRPr lang="en-US" noProof="0" smtClean="0"/>
          </a:p>
        </p:txBody>
      </p:sp>
      <p:sp>
        <p:nvSpPr>
          <p:cNvPr id="4" name="Text Placeholder 3"/>
          <p:cNvSpPr>
            <a:spLocks noGrp="1"/>
          </p:cNvSpPr>
          <p:nvPr>
            <p:ph type="body"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91"/>
          <p:cNvSpPr>
            <a:spLocks noGrp="1" noChangeArrowheads="1"/>
          </p:cNvSpPr>
          <p:nvPr>
            <p:ph type="dt" sz="half" idx="10"/>
          </p:nvPr>
        </p:nvSpPr>
        <p:spPr/>
        <p:txBody>
          <a:bodyPr/>
          <a:lstStyle>
            <a:lvl1pPr>
              <a:defRPr/>
            </a:lvl1pPr>
          </a:lstStyle>
          <a:p>
            <a:pPr>
              <a:defRPr/>
            </a:pPr>
            <a:fld id="{0D65716D-2F5E-4C73-8DAA-9F1D88E1B3A9}" type="datetime1">
              <a:rPr lang="en-US" smtClean="0"/>
              <a:t>2015/06/22</a:t>
            </a:fld>
            <a:endParaRPr lang="en-US"/>
          </a:p>
        </p:txBody>
      </p:sp>
      <p:sp>
        <p:nvSpPr>
          <p:cNvPr id="6" name="Rectangle 1092"/>
          <p:cNvSpPr>
            <a:spLocks noGrp="1" noChangeArrowheads="1"/>
          </p:cNvSpPr>
          <p:nvPr>
            <p:ph type="ftr" sz="quarter" idx="11"/>
          </p:nvPr>
        </p:nvSpPr>
        <p:spPr/>
        <p:txBody>
          <a:bodyPr/>
          <a:lstStyle>
            <a:lvl1pPr>
              <a:defRPr/>
            </a:lvl1pPr>
          </a:lstStyle>
          <a:p>
            <a:pPr>
              <a:defRPr/>
            </a:pPr>
            <a:r>
              <a:rPr lang="en-US" smtClean="0"/>
              <a:t>City Wide Orientation, June, 2015</a:t>
            </a:r>
            <a:endParaRPr lang="en-US"/>
          </a:p>
        </p:txBody>
      </p:sp>
      <p:sp>
        <p:nvSpPr>
          <p:cNvPr id="7" name="Rectangle 1093"/>
          <p:cNvSpPr>
            <a:spLocks noGrp="1" noChangeArrowheads="1"/>
          </p:cNvSpPr>
          <p:nvPr>
            <p:ph type="sldNum" sz="quarter" idx="12"/>
          </p:nvPr>
        </p:nvSpPr>
        <p:spPr/>
        <p:txBody>
          <a:bodyPr/>
          <a:lstStyle>
            <a:lvl1pPr>
              <a:defRPr/>
            </a:lvl1pPr>
          </a:lstStyle>
          <a:p>
            <a:pPr>
              <a:defRPr/>
            </a:pPr>
            <a:fld id="{B73F4C5D-B26E-4D7C-B8E7-B6F1807528A9}" type="slidenum">
              <a:rPr lang="en-US"/>
              <a:pPr>
                <a:defRPr/>
              </a:pPr>
              <a:t>‹#›</a:t>
            </a:fld>
            <a:endParaRPr lang="en-US"/>
          </a:p>
        </p:txBody>
      </p:sp>
    </p:spTree>
    <p:extLst>
      <p:ext uri="{BB962C8B-B14F-4D97-AF65-F5344CB8AC3E}">
        <p14:creationId xmlns:p14="http://schemas.microsoft.com/office/powerpoint/2010/main" val="2567415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91"/>
          <p:cNvSpPr>
            <a:spLocks noGrp="1" noChangeArrowheads="1"/>
          </p:cNvSpPr>
          <p:nvPr>
            <p:ph type="dt" sz="half" idx="10"/>
          </p:nvPr>
        </p:nvSpPr>
        <p:spPr/>
        <p:txBody>
          <a:bodyPr/>
          <a:lstStyle>
            <a:lvl1pPr>
              <a:defRPr/>
            </a:lvl1pPr>
          </a:lstStyle>
          <a:p>
            <a:pPr>
              <a:defRPr/>
            </a:pPr>
            <a:fld id="{DA50AEF8-2630-45BE-BD20-3A3733CE166E}" type="datetime1">
              <a:rPr lang="en-US" smtClean="0"/>
              <a:t>2015/06/22</a:t>
            </a:fld>
            <a:endParaRPr lang="en-US"/>
          </a:p>
        </p:txBody>
      </p:sp>
      <p:sp>
        <p:nvSpPr>
          <p:cNvPr id="6" name="Rectangle 1092"/>
          <p:cNvSpPr>
            <a:spLocks noGrp="1" noChangeArrowheads="1"/>
          </p:cNvSpPr>
          <p:nvPr>
            <p:ph type="ftr" sz="quarter" idx="11"/>
          </p:nvPr>
        </p:nvSpPr>
        <p:spPr/>
        <p:txBody>
          <a:bodyPr/>
          <a:lstStyle>
            <a:lvl1pPr>
              <a:defRPr/>
            </a:lvl1pPr>
          </a:lstStyle>
          <a:p>
            <a:pPr>
              <a:defRPr/>
            </a:pPr>
            <a:r>
              <a:rPr lang="en-US" smtClean="0"/>
              <a:t>City Wide Orientation, June, 2015</a:t>
            </a:r>
            <a:endParaRPr lang="en-US"/>
          </a:p>
        </p:txBody>
      </p:sp>
      <p:sp>
        <p:nvSpPr>
          <p:cNvPr id="7" name="Rectangle 1093"/>
          <p:cNvSpPr>
            <a:spLocks noGrp="1" noChangeArrowheads="1"/>
          </p:cNvSpPr>
          <p:nvPr>
            <p:ph type="sldNum" sz="quarter" idx="12"/>
          </p:nvPr>
        </p:nvSpPr>
        <p:spPr/>
        <p:txBody>
          <a:bodyPr/>
          <a:lstStyle>
            <a:lvl1pPr>
              <a:defRPr/>
            </a:lvl1pPr>
          </a:lstStyle>
          <a:p>
            <a:pPr>
              <a:defRPr/>
            </a:pPr>
            <a:fld id="{7F882069-E409-4D5A-A131-2CC729195EEA}" type="slidenum">
              <a:rPr lang="en-US"/>
              <a:pPr>
                <a:defRPr/>
              </a:pPr>
              <a:t>‹#›</a:t>
            </a:fld>
            <a:endParaRPr lang="en-US"/>
          </a:p>
        </p:txBody>
      </p:sp>
    </p:spTree>
    <p:extLst>
      <p:ext uri="{BB962C8B-B14F-4D97-AF65-F5344CB8AC3E}">
        <p14:creationId xmlns:p14="http://schemas.microsoft.com/office/powerpoint/2010/main" val="918635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91"/>
          <p:cNvSpPr>
            <a:spLocks noGrp="1" noChangeArrowheads="1"/>
          </p:cNvSpPr>
          <p:nvPr>
            <p:ph type="dt" sz="half" idx="10"/>
          </p:nvPr>
        </p:nvSpPr>
        <p:spPr/>
        <p:txBody>
          <a:bodyPr/>
          <a:lstStyle>
            <a:lvl1pPr>
              <a:defRPr/>
            </a:lvl1pPr>
          </a:lstStyle>
          <a:p>
            <a:pPr>
              <a:defRPr/>
            </a:pPr>
            <a:fld id="{EF2C08EF-F068-43ED-B86E-618ED6293C58}" type="datetime1">
              <a:rPr lang="en-US" smtClean="0"/>
              <a:t>2015/06/22</a:t>
            </a:fld>
            <a:endParaRPr lang="en-US"/>
          </a:p>
        </p:txBody>
      </p:sp>
      <p:sp>
        <p:nvSpPr>
          <p:cNvPr id="6" name="Rectangle 1092"/>
          <p:cNvSpPr>
            <a:spLocks noGrp="1" noChangeArrowheads="1"/>
          </p:cNvSpPr>
          <p:nvPr>
            <p:ph type="ftr" sz="quarter" idx="11"/>
          </p:nvPr>
        </p:nvSpPr>
        <p:spPr/>
        <p:txBody>
          <a:bodyPr/>
          <a:lstStyle>
            <a:lvl1pPr>
              <a:defRPr/>
            </a:lvl1pPr>
          </a:lstStyle>
          <a:p>
            <a:pPr>
              <a:defRPr/>
            </a:pPr>
            <a:r>
              <a:rPr lang="en-US" smtClean="0"/>
              <a:t>City Wide Orientation, June, 2015</a:t>
            </a:r>
            <a:endParaRPr lang="en-US"/>
          </a:p>
        </p:txBody>
      </p:sp>
      <p:sp>
        <p:nvSpPr>
          <p:cNvPr id="7" name="Rectangle 1093"/>
          <p:cNvSpPr>
            <a:spLocks noGrp="1" noChangeArrowheads="1"/>
          </p:cNvSpPr>
          <p:nvPr>
            <p:ph type="sldNum" sz="quarter" idx="12"/>
          </p:nvPr>
        </p:nvSpPr>
        <p:spPr/>
        <p:txBody>
          <a:bodyPr/>
          <a:lstStyle>
            <a:lvl1pPr>
              <a:defRPr/>
            </a:lvl1pPr>
          </a:lstStyle>
          <a:p>
            <a:pPr>
              <a:defRPr/>
            </a:pPr>
            <a:fld id="{9754FA73-CEF4-4A9B-AABF-728E4D074DBE}" type="slidenum">
              <a:rPr lang="en-US"/>
              <a:pPr>
                <a:defRPr/>
              </a:pPr>
              <a:t>‹#›</a:t>
            </a:fld>
            <a:endParaRPr lang="en-US"/>
          </a:p>
        </p:txBody>
      </p:sp>
    </p:spTree>
    <p:extLst>
      <p:ext uri="{BB962C8B-B14F-4D97-AF65-F5344CB8AC3E}">
        <p14:creationId xmlns:p14="http://schemas.microsoft.com/office/powerpoint/2010/main" val="95592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043488" y="1905000"/>
            <a:ext cx="3979862" cy="4191000"/>
          </a:xfrm>
        </p:spPr>
        <p:txBody>
          <a:bodyPr rtlCol="0">
            <a:normAutofit/>
          </a:bodyPr>
          <a:lstStyle/>
          <a:p>
            <a:pPr lvl="0"/>
            <a:endParaRPr lang="en-US" noProof="0" smtClean="0"/>
          </a:p>
        </p:txBody>
      </p:sp>
      <p:sp>
        <p:nvSpPr>
          <p:cNvPr id="5" name="Rectangle 1091"/>
          <p:cNvSpPr>
            <a:spLocks noGrp="1" noChangeArrowheads="1"/>
          </p:cNvSpPr>
          <p:nvPr>
            <p:ph type="dt" sz="half" idx="10"/>
          </p:nvPr>
        </p:nvSpPr>
        <p:spPr/>
        <p:txBody>
          <a:bodyPr/>
          <a:lstStyle>
            <a:lvl1pPr>
              <a:defRPr/>
            </a:lvl1pPr>
          </a:lstStyle>
          <a:p>
            <a:pPr>
              <a:defRPr/>
            </a:pPr>
            <a:fld id="{C32BD1BC-8D29-4408-8AE9-E28CA481C0DF}" type="datetime1">
              <a:rPr lang="en-US" smtClean="0"/>
              <a:t>2015/06/22</a:t>
            </a:fld>
            <a:endParaRPr lang="en-US"/>
          </a:p>
        </p:txBody>
      </p:sp>
      <p:sp>
        <p:nvSpPr>
          <p:cNvPr id="6" name="Rectangle 1092"/>
          <p:cNvSpPr>
            <a:spLocks noGrp="1" noChangeArrowheads="1"/>
          </p:cNvSpPr>
          <p:nvPr>
            <p:ph type="ftr" sz="quarter" idx="11"/>
          </p:nvPr>
        </p:nvSpPr>
        <p:spPr/>
        <p:txBody>
          <a:bodyPr/>
          <a:lstStyle>
            <a:lvl1pPr>
              <a:defRPr/>
            </a:lvl1pPr>
          </a:lstStyle>
          <a:p>
            <a:pPr>
              <a:defRPr/>
            </a:pPr>
            <a:r>
              <a:rPr lang="en-US" smtClean="0"/>
              <a:t>City Wide Orientation, June, 2015</a:t>
            </a:r>
            <a:endParaRPr lang="en-US"/>
          </a:p>
        </p:txBody>
      </p:sp>
      <p:sp>
        <p:nvSpPr>
          <p:cNvPr id="7" name="Rectangle 1093"/>
          <p:cNvSpPr>
            <a:spLocks noGrp="1" noChangeArrowheads="1"/>
          </p:cNvSpPr>
          <p:nvPr>
            <p:ph type="sldNum" sz="quarter" idx="12"/>
          </p:nvPr>
        </p:nvSpPr>
        <p:spPr/>
        <p:txBody>
          <a:bodyPr/>
          <a:lstStyle>
            <a:lvl1pPr>
              <a:defRPr/>
            </a:lvl1pPr>
          </a:lstStyle>
          <a:p>
            <a:pPr>
              <a:defRPr/>
            </a:pPr>
            <a:fld id="{11122B63-5041-4C16-9470-2DE211437068}" type="slidenum">
              <a:rPr lang="en-US"/>
              <a:pPr>
                <a:defRPr/>
              </a:pPr>
              <a:t>‹#›</a:t>
            </a:fld>
            <a:endParaRPr lang="en-US"/>
          </a:p>
        </p:txBody>
      </p:sp>
    </p:spTree>
    <p:extLst>
      <p:ext uri="{BB962C8B-B14F-4D97-AF65-F5344CB8AC3E}">
        <p14:creationId xmlns:p14="http://schemas.microsoft.com/office/powerpoint/2010/main" val="355711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22E9C1-4849-46B4-AEC2-7418448037AE}" type="datetime1">
              <a:rPr lang="en-US" smtClean="0"/>
              <a:t>2015/06/22</a:t>
            </a:fld>
            <a:endParaRPr lang="en-US"/>
          </a:p>
        </p:txBody>
      </p:sp>
      <p:sp>
        <p:nvSpPr>
          <p:cNvPr id="5" name="Footer Placeholder 4"/>
          <p:cNvSpPr>
            <a:spLocks noGrp="1"/>
          </p:cNvSpPr>
          <p:nvPr>
            <p:ph type="ftr" sz="quarter" idx="11"/>
          </p:nvPr>
        </p:nvSpPr>
        <p:spPr/>
        <p:txBody>
          <a:bodyPr/>
          <a:lstStyle/>
          <a:p>
            <a:r>
              <a:rPr lang="en-US" smtClean="0"/>
              <a:t>City Wide Orientation, June, 2015</a:t>
            </a:r>
            <a:endParaRPr lang="en-US"/>
          </a:p>
        </p:txBody>
      </p:sp>
      <p:sp>
        <p:nvSpPr>
          <p:cNvPr id="6" name="Slide Number Placeholder 5"/>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8F32C-9144-4F60-AB48-67959B17CD85}" type="datetime1">
              <a:rPr lang="en-US" smtClean="0"/>
              <a:t>2015/06/22</a:t>
            </a:fld>
            <a:endParaRPr lang="en-US"/>
          </a:p>
        </p:txBody>
      </p:sp>
      <p:sp>
        <p:nvSpPr>
          <p:cNvPr id="5" name="Footer Placeholder 4"/>
          <p:cNvSpPr>
            <a:spLocks noGrp="1"/>
          </p:cNvSpPr>
          <p:nvPr>
            <p:ph type="ftr" sz="quarter" idx="11"/>
          </p:nvPr>
        </p:nvSpPr>
        <p:spPr/>
        <p:txBody>
          <a:bodyPr/>
          <a:lstStyle/>
          <a:p>
            <a:r>
              <a:rPr lang="en-US" smtClean="0"/>
              <a:t>City Wide Orientation, June, 2015</a:t>
            </a:r>
            <a:endParaRPr lang="en-US"/>
          </a:p>
        </p:txBody>
      </p:sp>
      <p:sp>
        <p:nvSpPr>
          <p:cNvPr id="6" name="Slide Number Placeholder 5"/>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38CB64C-0EC2-4736-88D4-8EBC745F1FFD}" type="datetime1">
              <a:rPr lang="en-US" smtClean="0"/>
              <a:t>2015/06/22</a:t>
            </a:fld>
            <a:endParaRPr lang="en-US"/>
          </a:p>
        </p:txBody>
      </p:sp>
      <p:sp>
        <p:nvSpPr>
          <p:cNvPr id="6" name="Footer Placeholder 5"/>
          <p:cNvSpPr>
            <a:spLocks noGrp="1"/>
          </p:cNvSpPr>
          <p:nvPr>
            <p:ph type="ftr" sz="quarter" idx="11"/>
          </p:nvPr>
        </p:nvSpPr>
        <p:spPr/>
        <p:txBody>
          <a:bodyPr/>
          <a:lstStyle/>
          <a:p>
            <a:r>
              <a:rPr lang="en-US" smtClean="0"/>
              <a:t>City Wide Orientation, June, 2015</a:t>
            </a:r>
            <a:endParaRPr lang="en-US"/>
          </a:p>
        </p:txBody>
      </p:sp>
      <p:sp>
        <p:nvSpPr>
          <p:cNvPr id="7" name="Slide Number Placeholder 6"/>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B7BBF3-1964-4406-B83D-289BED307C0F}" type="datetime1">
              <a:rPr lang="en-US" smtClean="0"/>
              <a:t>2015/06/22</a:t>
            </a:fld>
            <a:endParaRPr lang="en-US"/>
          </a:p>
        </p:txBody>
      </p:sp>
      <p:sp>
        <p:nvSpPr>
          <p:cNvPr id="8" name="Footer Placeholder 7"/>
          <p:cNvSpPr>
            <a:spLocks noGrp="1"/>
          </p:cNvSpPr>
          <p:nvPr>
            <p:ph type="ftr" sz="quarter" idx="11"/>
          </p:nvPr>
        </p:nvSpPr>
        <p:spPr/>
        <p:txBody>
          <a:bodyPr/>
          <a:lstStyle/>
          <a:p>
            <a:r>
              <a:rPr lang="en-US" smtClean="0"/>
              <a:t>City Wide Orientation, June, 2015</a:t>
            </a:r>
            <a:endParaRPr lang="en-US"/>
          </a:p>
        </p:txBody>
      </p:sp>
      <p:sp>
        <p:nvSpPr>
          <p:cNvPr id="9" name="Slide Number Placeholder 8"/>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1B2391-73D1-4744-BA23-5AD95C1E502D}" type="datetime1">
              <a:rPr lang="en-US" smtClean="0"/>
              <a:t>2015/06/22</a:t>
            </a:fld>
            <a:endParaRPr lang="en-US"/>
          </a:p>
        </p:txBody>
      </p:sp>
      <p:sp>
        <p:nvSpPr>
          <p:cNvPr id="4" name="Footer Placeholder 3"/>
          <p:cNvSpPr>
            <a:spLocks noGrp="1"/>
          </p:cNvSpPr>
          <p:nvPr>
            <p:ph type="ftr" sz="quarter" idx="11"/>
          </p:nvPr>
        </p:nvSpPr>
        <p:spPr/>
        <p:txBody>
          <a:bodyPr/>
          <a:lstStyle/>
          <a:p>
            <a:r>
              <a:rPr lang="en-US" smtClean="0"/>
              <a:t>City Wide Orientation, June, 2015</a:t>
            </a:r>
            <a:endParaRPr lang="en-US"/>
          </a:p>
        </p:txBody>
      </p:sp>
      <p:sp>
        <p:nvSpPr>
          <p:cNvPr id="5" name="Slide Number Placeholder 4"/>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52D9D-E3C0-4D84-A4CC-88FF18889E71}" type="datetime1">
              <a:rPr lang="en-US" smtClean="0"/>
              <a:t>2015/06/22</a:t>
            </a:fld>
            <a:endParaRPr lang="en-US"/>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Slide Number Placeholder 3"/>
          <p:cNvSpPr>
            <a:spLocks noGrp="1"/>
          </p:cNvSpPr>
          <p:nvPr>
            <p:ph type="sldNum" sz="quarter" idx="12"/>
          </p:nvPr>
        </p:nvSpPr>
        <p:spPr/>
        <p:txBody>
          <a:bodyPr/>
          <a:lstStyle/>
          <a:p>
            <a:fld id="{EFA59335-67F2-431B-8BF6-3CA9F2D41D8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283F9-486F-4E7B-9F3D-32C31621223E}" type="datetime1">
              <a:rPr lang="en-US" smtClean="0"/>
              <a:t>2015/06/22</a:t>
            </a:fld>
            <a:endParaRPr lang="en-US"/>
          </a:p>
        </p:txBody>
      </p:sp>
      <p:sp>
        <p:nvSpPr>
          <p:cNvPr id="6" name="Footer Placeholder 5"/>
          <p:cNvSpPr>
            <a:spLocks noGrp="1"/>
          </p:cNvSpPr>
          <p:nvPr>
            <p:ph type="ftr" sz="quarter" idx="11"/>
          </p:nvPr>
        </p:nvSpPr>
        <p:spPr/>
        <p:txBody>
          <a:bodyPr/>
          <a:lstStyle/>
          <a:p>
            <a:r>
              <a:rPr lang="en-US" smtClean="0"/>
              <a:t>City Wide Orientation, June, 2015</a:t>
            </a:r>
            <a:endParaRPr lang="en-US"/>
          </a:p>
        </p:txBody>
      </p:sp>
      <p:sp>
        <p:nvSpPr>
          <p:cNvPr id="7" name="Slide Number Placeholder 6"/>
          <p:cNvSpPr>
            <a:spLocks noGrp="1"/>
          </p:cNvSpPr>
          <p:nvPr>
            <p:ph type="sldNum" sz="quarter" idx="12"/>
          </p:nvPr>
        </p:nvSpPr>
        <p:spPr/>
        <p:txBody>
          <a:bodyPr/>
          <a:lstStyle/>
          <a:p>
            <a:fld id="{EFA59335-67F2-431B-8BF6-3CA9F2D41D85}"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6842433-805F-4B2B-A021-EDA480429A13}" type="datetime1">
              <a:rPr lang="en-US" smtClean="0"/>
              <a:t>2015/06/22</a:t>
            </a:fld>
            <a:endParaRPr lang="en-US"/>
          </a:p>
        </p:txBody>
      </p:sp>
      <p:sp>
        <p:nvSpPr>
          <p:cNvPr id="9" name="Slide Number Placeholder 8"/>
          <p:cNvSpPr>
            <a:spLocks noGrp="1"/>
          </p:cNvSpPr>
          <p:nvPr>
            <p:ph type="sldNum" sz="quarter" idx="11"/>
          </p:nvPr>
        </p:nvSpPr>
        <p:spPr/>
        <p:txBody>
          <a:bodyPr/>
          <a:lstStyle/>
          <a:p>
            <a:fld id="{EFA59335-67F2-431B-8BF6-3CA9F2D41D85}" type="slidenum">
              <a:rPr lang="en-US" smtClean="0"/>
              <a:t>‹#›</a:t>
            </a:fld>
            <a:endParaRPr lang="en-US"/>
          </a:p>
        </p:txBody>
      </p:sp>
      <p:sp>
        <p:nvSpPr>
          <p:cNvPr id="10" name="Footer Placeholder 9"/>
          <p:cNvSpPr>
            <a:spLocks noGrp="1"/>
          </p:cNvSpPr>
          <p:nvPr>
            <p:ph type="ftr" sz="quarter" idx="12"/>
          </p:nvPr>
        </p:nvSpPr>
        <p:spPr/>
        <p:txBody>
          <a:bodyPr/>
          <a:lstStyle/>
          <a:p>
            <a:r>
              <a:rPr lang="en-US" smtClean="0"/>
              <a:t>City Wide Orientation, June, 2015</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EFA59335-67F2-431B-8BF6-3CA9F2D41D85}"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City Wide Orientation, June, 2015</a:t>
            </a:r>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50E7E66-6B34-4A85-999A-B2EE83A1FF4A}" type="datetime1">
              <a:rPr lang="en-US" smtClean="0"/>
              <a:t>2015/06/22</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homeremediesforlife.com/pneumonia/"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Hv68EQ3tCBI"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vvgTCG18oZo"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hyperlink" Target="https://www.youtube.com/watch?v=Hv68EQ3tCBI" TargetMode="External"/><Relationship Id="rId5" Type="http://schemas.openxmlformats.org/officeDocument/2006/relationships/hyperlink" Target="https://www.youtube.com/watch?v=LJVfErMKRi8" TargetMode="External"/><Relationship Id="rId4" Type="http://schemas.openxmlformats.org/officeDocument/2006/relationships/hyperlink" Target="https://www.youtube.com/watch?v=TqlzHJbxCV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a/url?url=http://www.quickmeme.com/meme/369pj8&amp;rct=j&amp;frm=1&amp;q=&amp;esrc=s&amp;sa=U&amp;ei=4D_BVOTDEti0yASx5YHoDw&amp;ved=0CBcQ9QEwAA&amp;usg=AFQjCNEtC21IoOvfSqEn5Cb4UWJO5GHgm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lfpytAl75E8"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Je418vwetZ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youtube.com/watch?v=10enx5T-2_8"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79463" y="1082675"/>
            <a:ext cx="7678737" cy="1446213"/>
          </a:xfrm>
        </p:spPr>
        <p:txBody>
          <a:bodyPr>
            <a:normAutofit fontScale="90000"/>
          </a:bodyPr>
          <a:lstStyle/>
          <a:p>
            <a:pPr fontAlgn="auto">
              <a:spcAft>
                <a:spcPts val="0"/>
              </a:spcAft>
              <a:defRPr/>
            </a:pPr>
            <a:r>
              <a:rPr lang="en-US" sz="4800" dirty="0" smtClean="0"/>
              <a:t>Airway/Respiratory  </a:t>
            </a:r>
            <a:r>
              <a:rPr lang="en-US" sz="4800" dirty="0"/>
              <a:t>Assessment</a:t>
            </a:r>
            <a:endParaRPr lang="en-CA" sz="4800" dirty="0"/>
          </a:p>
        </p:txBody>
      </p:sp>
      <p:sp>
        <p:nvSpPr>
          <p:cNvPr id="3080" name="Footer Placeholder 1"/>
          <p:cNvSpPr>
            <a:spLocks noGrp="1"/>
          </p:cNvSpPr>
          <p:nvPr>
            <p:ph type="ftr" sz="quarter" idx="11"/>
          </p:nvPr>
        </p:nvSpPr>
        <p:spPr>
          <a:xfrm>
            <a:off x="152400" y="6248400"/>
            <a:ext cx="58674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3075" name="Text Box 4"/>
          <p:cNvSpPr txBox="1">
            <a:spLocks noChangeArrowheads="1"/>
          </p:cNvSpPr>
          <p:nvPr/>
        </p:nvSpPr>
        <p:spPr bwMode="auto">
          <a:xfrm>
            <a:off x="-32426" y="6611836"/>
            <a:ext cx="33274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900" dirty="0" smtClean="0"/>
              <a:t>Lucy Vermeulen, 2013</a:t>
            </a:r>
          </a:p>
        </p:txBody>
      </p:sp>
      <p:pic>
        <p:nvPicPr>
          <p:cNvPr id="614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48000"/>
            <a:ext cx="3048000" cy="23241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048000"/>
            <a:ext cx="3352800" cy="23241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36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smtClean="0"/>
              <a:t>Lower Airway</a:t>
            </a:r>
            <a:endParaRPr lang="en-US" dirty="0"/>
          </a:p>
        </p:txBody>
      </p:sp>
      <p:sp>
        <p:nvSpPr>
          <p:cNvPr id="14339" name="Footer Placeholder 2"/>
          <p:cNvSpPr>
            <a:spLocks noGrp="1"/>
          </p:cNvSpPr>
          <p:nvPr>
            <p:ph type="ftr" sz="quarter" idx="11"/>
          </p:nvPr>
        </p:nvSpPr>
        <p:spPr bwMode="auto">
          <a:xfrm rot="16200000">
            <a:off x="7129710" y="3591560"/>
            <a:ext cx="3281681"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14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3605213" cy="38671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TextBox 3"/>
          <p:cNvSpPr txBox="1">
            <a:spLocks noChangeArrowheads="1"/>
          </p:cNvSpPr>
          <p:nvPr/>
        </p:nvSpPr>
        <p:spPr bwMode="auto">
          <a:xfrm>
            <a:off x="4191000" y="2362200"/>
            <a:ext cx="42957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The lower airway include</a:t>
            </a:r>
          </a:p>
          <a:p>
            <a:pPr eaLnBrk="1" hangingPunct="1"/>
            <a:r>
              <a:rPr lang="en-US"/>
              <a:t>the trachea, bronchi,</a:t>
            </a:r>
          </a:p>
          <a:p>
            <a:pPr eaLnBrk="1" hangingPunct="1"/>
            <a:r>
              <a:rPr lang="en-US"/>
              <a:t>lungs, alveoli and vascular</a:t>
            </a:r>
          </a:p>
          <a:p>
            <a:pPr eaLnBrk="1" hangingPunct="1"/>
            <a:r>
              <a:rPr lang="en-US"/>
              <a:t>components. </a:t>
            </a:r>
          </a:p>
          <a:p>
            <a:pPr eaLnBrk="1" hangingPunct="1"/>
            <a:r>
              <a:rPr lang="en-US"/>
              <a:t>The alveoli and pulmonary</a:t>
            </a:r>
          </a:p>
          <a:p>
            <a:pPr eaLnBrk="1" hangingPunct="1"/>
            <a:r>
              <a:rPr lang="en-US"/>
              <a:t>capillaries are responsible</a:t>
            </a:r>
          </a:p>
          <a:p>
            <a:pPr eaLnBrk="1" hangingPunct="1"/>
            <a:r>
              <a:rPr lang="en-US"/>
              <a:t>for gas exchange.</a:t>
            </a:r>
          </a:p>
          <a:p>
            <a:pPr eaLnBrk="1" hangingPunct="1"/>
            <a:r>
              <a:rPr lang="en-US" sz="1600"/>
              <a:t>(ENA, 2007)</a:t>
            </a:r>
          </a:p>
        </p:txBody>
      </p:sp>
    </p:spTree>
    <p:extLst>
      <p:ext uri="{BB962C8B-B14F-4D97-AF65-F5344CB8AC3E}">
        <p14:creationId xmlns:p14="http://schemas.microsoft.com/office/powerpoint/2010/main" val="28548434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Steroids</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609600" y="1828800"/>
            <a:ext cx="7391400" cy="2677656"/>
          </a:xfrm>
          <a:prstGeom prst="rect">
            <a:avLst/>
          </a:prstGeom>
        </p:spPr>
        <p:txBody>
          <a:bodyPr wrap="square">
            <a:spAutoFit/>
          </a:bodyPr>
          <a:lstStyle/>
          <a:p>
            <a:r>
              <a:rPr lang="en-US" sz="2800" b="1" dirty="0" err="1"/>
              <a:t>Solumedrol</a:t>
            </a:r>
            <a:r>
              <a:rPr lang="en-US" sz="2800" b="1" dirty="0"/>
              <a:t>/</a:t>
            </a:r>
            <a:r>
              <a:rPr lang="en-US" sz="2800" b="1" dirty="0" err="1"/>
              <a:t>Methyprednisolone</a:t>
            </a:r>
            <a:r>
              <a:rPr lang="en-US" sz="2800" b="1" dirty="0"/>
              <a:t> or oral Prednisone</a:t>
            </a:r>
            <a:r>
              <a:rPr lang="en-US" sz="2800" dirty="0"/>
              <a:t>:</a:t>
            </a:r>
          </a:p>
          <a:p>
            <a:pPr marL="457200" indent="-457200">
              <a:buFont typeface="Wingdings" pitchFamily="2" charset="2"/>
              <a:buChar char="Ø"/>
            </a:pPr>
            <a:r>
              <a:rPr lang="en-US" sz="2800" dirty="0" smtClean="0"/>
              <a:t>helps </a:t>
            </a:r>
            <a:r>
              <a:rPr lang="en-US" sz="2800" dirty="0"/>
              <a:t>treat inflammation.</a:t>
            </a:r>
          </a:p>
          <a:p>
            <a:pPr marL="457200" indent="-457200">
              <a:buFont typeface="Wingdings" pitchFamily="2" charset="2"/>
              <a:buChar char="Ø"/>
            </a:pPr>
            <a:r>
              <a:rPr lang="en-US" sz="2800" dirty="0"/>
              <a:t>Usually only given for a few days, although </a:t>
            </a:r>
          </a:p>
          <a:p>
            <a:r>
              <a:rPr lang="en-US" sz="2800" dirty="0" smtClean="0"/>
              <a:t>      many </a:t>
            </a:r>
            <a:r>
              <a:rPr lang="en-US" sz="2800" dirty="0"/>
              <a:t>end-stage </a:t>
            </a:r>
            <a:r>
              <a:rPr lang="en-US" sz="2800" dirty="0" err="1"/>
              <a:t>COPDers</a:t>
            </a:r>
            <a:r>
              <a:rPr lang="en-US" sz="2800" dirty="0"/>
              <a:t> are steroid </a:t>
            </a:r>
            <a:r>
              <a:rPr lang="en-US" sz="2800" dirty="0" smtClean="0"/>
              <a:t>   </a:t>
            </a:r>
          </a:p>
          <a:p>
            <a:r>
              <a:rPr lang="en-US" sz="2800" dirty="0"/>
              <a:t> </a:t>
            </a:r>
            <a:r>
              <a:rPr lang="en-US" sz="2800" dirty="0" smtClean="0"/>
              <a:t>    dependent</a:t>
            </a:r>
            <a:r>
              <a:rPr lang="en-US" sz="2800" dirty="0"/>
              <a:t>. </a:t>
            </a:r>
          </a:p>
        </p:txBody>
      </p:sp>
    </p:spTree>
    <p:extLst>
      <p:ext uri="{BB962C8B-B14F-4D97-AF65-F5344CB8AC3E}">
        <p14:creationId xmlns:p14="http://schemas.microsoft.com/office/powerpoint/2010/main" val="169436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228600" y="1295400"/>
            <a:ext cx="8077200" cy="3539430"/>
          </a:xfrm>
          <a:prstGeom prst="rect">
            <a:avLst/>
          </a:prstGeom>
        </p:spPr>
        <p:txBody>
          <a:bodyPr wrap="square">
            <a:spAutoFit/>
          </a:bodyPr>
          <a:lstStyle/>
          <a:p>
            <a:r>
              <a:rPr lang="en-US" sz="2800" dirty="0"/>
              <a:t>You are taking over the care of a 28 yr. old</a:t>
            </a:r>
          </a:p>
          <a:p>
            <a:r>
              <a:rPr lang="en-US" sz="2800" dirty="0"/>
              <a:t>patient who is admitted with acute exacerbation</a:t>
            </a:r>
          </a:p>
          <a:p>
            <a:r>
              <a:rPr lang="en-US" sz="2800" dirty="0"/>
              <a:t>asthma triggered by URTI. She has a history of </a:t>
            </a:r>
          </a:p>
          <a:p>
            <a:r>
              <a:rPr lang="en-US" sz="2800" dirty="0"/>
              <a:t>Type 1 DM and her sugars are poorly controlled</a:t>
            </a:r>
          </a:p>
          <a:p>
            <a:r>
              <a:rPr lang="en-US" sz="2800" dirty="0"/>
              <a:t>despite adherence to treatment protocols. </a:t>
            </a:r>
          </a:p>
          <a:p>
            <a:r>
              <a:rPr lang="en-US" sz="2800" dirty="0"/>
              <a:t>She is on </a:t>
            </a:r>
            <a:r>
              <a:rPr lang="en-US" sz="2800" dirty="0" err="1"/>
              <a:t>Solumedrol</a:t>
            </a:r>
            <a:r>
              <a:rPr lang="en-US" sz="2800" dirty="0"/>
              <a:t> 125 mg q8hr along with</a:t>
            </a:r>
          </a:p>
          <a:p>
            <a:r>
              <a:rPr lang="en-US" sz="2800" dirty="0"/>
              <a:t>sliding scale insulin, </a:t>
            </a:r>
            <a:r>
              <a:rPr lang="en-US" sz="2800" dirty="0" err="1"/>
              <a:t>ventolin</a:t>
            </a:r>
            <a:r>
              <a:rPr lang="en-US" sz="2800" dirty="0"/>
              <a:t> and </a:t>
            </a:r>
            <a:r>
              <a:rPr lang="en-US" sz="2800" dirty="0" err="1"/>
              <a:t>atrovent</a:t>
            </a:r>
            <a:r>
              <a:rPr lang="en-US" sz="2800" dirty="0"/>
              <a:t>.</a:t>
            </a:r>
          </a:p>
          <a:p>
            <a:r>
              <a:rPr lang="en-US" sz="2800" dirty="0"/>
              <a:t>What can you expect? </a:t>
            </a:r>
          </a:p>
        </p:txBody>
      </p:sp>
    </p:spTree>
    <p:extLst>
      <p:ext uri="{BB962C8B-B14F-4D97-AF65-F5344CB8AC3E}">
        <p14:creationId xmlns:p14="http://schemas.microsoft.com/office/powerpoint/2010/main" val="821414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Pneumonia</a:t>
            </a:r>
          </a:p>
        </p:txBody>
      </p:sp>
      <p:sp>
        <p:nvSpPr>
          <p:cNvPr id="97283" name="Rectangle 3"/>
          <p:cNvSpPr>
            <a:spLocks noGrp="1" noChangeArrowheads="1"/>
          </p:cNvSpPr>
          <p:nvPr>
            <p:ph idx="1"/>
          </p:nvPr>
        </p:nvSpPr>
        <p:spPr>
          <a:xfrm>
            <a:off x="912813" y="1905000"/>
            <a:ext cx="8110537" cy="4572000"/>
          </a:xfrm>
        </p:spPr>
        <p:txBody>
          <a:bodyPr/>
          <a:lstStyle/>
          <a:p>
            <a:pPr>
              <a:buFont typeface="Wingdings" pitchFamily="2" charset="2"/>
              <a:buChar char="n"/>
            </a:pPr>
            <a:r>
              <a:rPr lang="en-US" sz="2800" dirty="0" smtClean="0"/>
              <a:t>Viral, bacterial or fungal</a:t>
            </a:r>
          </a:p>
          <a:p>
            <a:pPr>
              <a:buFont typeface="Wingdings" pitchFamily="2" charset="2"/>
              <a:buChar char="n"/>
            </a:pPr>
            <a:r>
              <a:rPr lang="en-US" sz="2800" dirty="0" smtClean="0"/>
              <a:t>Fever</a:t>
            </a:r>
          </a:p>
          <a:p>
            <a:pPr>
              <a:buFont typeface="Wingdings" pitchFamily="2" charset="2"/>
              <a:buChar char="n"/>
            </a:pPr>
            <a:r>
              <a:rPr lang="en-US" sz="2800" dirty="0" smtClean="0"/>
              <a:t>Prod cough</a:t>
            </a:r>
          </a:p>
          <a:p>
            <a:pPr>
              <a:buFont typeface="Wingdings" pitchFamily="2" charset="2"/>
              <a:buChar char="n"/>
            </a:pPr>
            <a:r>
              <a:rPr lang="en-US" sz="2800" dirty="0" smtClean="0"/>
              <a:t>Tachypnea, tachycardia</a:t>
            </a:r>
          </a:p>
          <a:p>
            <a:pPr>
              <a:buFont typeface="Wingdings" pitchFamily="2" charset="2"/>
              <a:buChar char="n"/>
            </a:pPr>
            <a:r>
              <a:rPr lang="en-US" sz="2800" dirty="0" smtClean="0"/>
              <a:t>Chest/shoulder/abdominal pain</a:t>
            </a:r>
          </a:p>
          <a:p>
            <a:pPr>
              <a:buFont typeface="Wingdings" pitchFamily="2" charset="2"/>
              <a:buChar char="n"/>
            </a:pPr>
            <a:r>
              <a:rPr lang="en-US" sz="2800" dirty="0" smtClean="0"/>
              <a:t>Vomiting in children</a:t>
            </a:r>
          </a:p>
          <a:p>
            <a:pPr>
              <a:buFont typeface="Wingdings" pitchFamily="2" charset="2"/>
              <a:buChar char="n"/>
            </a:pPr>
            <a:r>
              <a:rPr lang="en-US" sz="2800" dirty="0" smtClean="0"/>
              <a:t>Diminished breath sounds over area often with crackles</a:t>
            </a:r>
          </a:p>
          <a:p>
            <a:pPr lvl="1">
              <a:buFont typeface="Wingdings" pitchFamily="2" charset="2"/>
              <a:buChar char="n"/>
            </a:pPr>
            <a:r>
              <a:rPr lang="en-US" sz="2400" dirty="0" smtClean="0"/>
              <a:t>CBC, CXR, sputum C&amp;S, </a:t>
            </a:r>
            <a:r>
              <a:rPr lang="en-US" sz="2400" dirty="0" err="1" smtClean="0"/>
              <a:t>ABx</a:t>
            </a:r>
            <a:r>
              <a:rPr lang="en-US" sz="2400" dirty="0" smtClean="0"/>
              <a:t>, O2,humidity, PPE</a:t>
            </a:r>
          </a:p>
        </p:txBody>
      </p:sp>
      <p:sp>
        <p:nvSpPr>
          <p:cNvPr id="78852" name="Footer Placeholder 1"/>
          <p:cNvSpPr>
            <a:spLocks noGrp="1"/>
          </p:cNvSpPr>
          <p:nvPr>
            <p:ph type="ftr" sz="quarter" idx="11"/>
          </p:nvPr>
        </p:nvSpPr>
        <p:spPr>
          <a:xfrm>
            <a:off x="0"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3616003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Orientation, June, 2015</a:t>
            </a:r>
            <a:endParaRPr lang="en-US"/>
          </a:p>
        </p:txBody>
      </p:sp>
      <p:pic>
        <p:nvPicPr>
          <p:cNvPr id="2050" name="Picture 2" descr="Image - http://wikihowhealth.com/wp-content/uploads/2014/10/Signs-of-Pneumonia-and-treatment.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29" y="179453"/>
            <a:ext cx="6761388" cy="670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80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Pneumonia: Treatment</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685800" y="1447800"/>
            <a:ext cx="7086600" cy="3477875"/>
          </a:xfrm>
          <a:prstGeom prst="rect">
            <a:avLst/>
          </a:prstGeom>
          <a:noFill/>
        </p:spPr>
        <p:txBody>
          <a:bodyPr wrap="square" rtlCol="0">
            <a:spAutoFit/>
          </a:bodyPr>
          <a:lstStyle/>
          <a:p>
            <a:pPr marL="285750" indent="-285750">
              <a:lnSpc>
                <a:spcPct val="150000"/>
              </a:lnSpc>
              <a:buFont typeface="Wingdings" pitchFamily="2" charset="2"/>
              <a:buChar char="Ø"/>
            </a:pPr>
            <a:r>
              <a:rPr lang="en-US" sz="3200" dirty="0"/>
              <a:t>P</a:t>
            </a:r>
            <a:r>
              <a:rPr lang="en-US" sz="3200" dirty="0" smtClean="0"/>
              <a:t>recaution strategies</a:t>
            </a:r>
          </a:p>
          <a:p>
            <a:pPr marL="285750" indent="-285750">
              <a:lnSpc>
                <a:spcPct val="150000"/>
              </a:lnSpc>
              <a:buFont typeface="Wingdings" pitchFamily="2" charset="2"/>
              <a:buChar char="Ø"/>
            </a:pPr>
            <a:r>
              <a:rPr lang="en-US" sz="3200" dirty="0" smtClean="0"/>
              <a:t>Possibility of sepsis: SIRS?</a:t>
            </a:r>
          </a:p>
          <a:p>
            <a:pPr marL="285750" indent="-285750">
              <a:lnSpc>
                <a:spcPct val="150000"/>
              </a:lnSpc>
              <a:buFont typeface="Wingdings" pitchFamily="2" charset="2"/>
              <a:buChar char="Ø"/>
            </a:pPr>
            <a:r>
              <a:rPr lang="en-US" sz="3200" dirty="0" smtClean="0"/>
              <a:t>Oxygenation needs</a:t>
            </a:r>
          </a:p>
          <a:p>
            <a:pPr marL="285750" indent="-285750">
              <a:lnSpc>
                <a:spcPct val="150000"/>
              </a:lnSpc>
              <a:buFont typeface="Wingdings" pitchFamily="2" charset="2"/>
              <a:buChar char="Ø"/>
            </a:pPr>
            <a:r>
              <a:rPr lang="en-US" sz="3200" dirty="0" smtClean="0"/>
              <a:t>Antibiotics</a:t>
            </a:r>
          </a:p>
          <a:p>
            <a:pPr marL="285750" indent="-285750">
              <a:buFont typeface="Wingdings" pitchFamily="2" charset="2"/>
              <a:buChar char="Ø"/>
            </a:pPr>
            <a:endParaRPr lang="en-US" sz="2800" dirty="0"/>
          </a:p>
        </p:txBody>
      </p:sp>
    </p:spTree>
    <p:extLst>
      <p:ext uri="{BB962C8B-B14F-4D97-AF65-F5344CB8AC3E}">
        <p14:creationId xmlns:p14="http://schemas.microsoft.com/office/powerpoint/2010/main" val="21884497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Pneumothorax/Hemothorax</a:t>
            </a:r>
          </a:p>
        </p:txBody>
      </p:sp>
      <p:sp>
        <p:nvSpPr>
          <p:cNvPr id="98307" name="Rectangle 3"/>
          <p:cNvSpPr>
            <a:spLocks noGrp="1" noChangeArrowheads="1"/>
          </p:cNvSpPr>
          <p:nvPr>
            <p:ph idx="1"/>
          </p:nvPr>
        </p:nvSpPr>
        <p:spPr/>
        <p:txBody>
          <a:bodyPr>
            <a:normAutofit/>
          </a:bodyPr>
          <a:lstStyle/>
          <a:p>
            <a:r>
              <a:rPr lang="en-US" sz="2800" dirty="0" smtClean="0">
                <a:ea typeface="ＭＳ Ｐゴシック" pitchFamily="-84" charset="-128"/>
              </a:rPr>
              <a:t>Accumulation of blood or air in the pleural space…enters on inspiration </a:t>
            </a:r>
          </a:p>
          <a:p>
            <a:r>
              <a:rPr lang="en-US" sz="2800" dirty="0" smtClean="0">
                <a:ea typeface="ＭＳ Ｐゴシック" pitchFamily="-84" charset="-128"/>
              </a:rPr>
              <a:t>A tension pneumothorax causes an increase in </a:t>
            </a:r>
            <a:r>
              <a:rPr lang="en-US" sz="2800" dirty="0" err="1" smtClean="0">
                <a:ea typeface="ＭＳ Ｐゴシック" pitchFamily="-84" charset="-128"/>
              </a:rPr>
              <a:t>intrathoracic</a:t>
            </a:r>
            <a:r>
              <a:rPr lang="en-US" sz="2800" dirty="0" smtClean="0">
                <a:ea typeface="ＭＳ Ｐゴシック" pitchFamily="-84" charset="-128"/>
              </a:rPr>
              <a:t> pressure that pushes the heart, great vessels, trachea and esophagus towards the unaffected side…eventual collapse of both lungs </a:t>
            </a:r>
          </a:p>
        </p:txBody>
      </p:sp>
      <p:sp>
        <p:nvSpPr>
          <p:cNvPr id="79876" name="Footer Placeholder 1"/>
          <p:cNvSpPr>
            <a:spLocks noGrp="1"/>
          </p:cNvSpPr>
          <p:nvPr>
            <p:ph type="ftr" sz="quarter" idx="11"/>
          </p:nvPr>
        </p:nvSpPr>
        <p:spPr>
          <a:xfrm>
            <a:off x="0" y="63627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4023261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71538" y="312738"/>
            <a:ext cx="8162925" cy="1311275"/>
          </a:xfrm>
        </p:spPr>
        <p:txBody>
          <a:bodyPr/>
          <a:lstStyle/>
          <a:p>
            <a:pPr fontAlgn="auto">
              <a:spcAft>
                <a:spcPts val="0"/>
              </a:spcAft>
              <a:defRPr/>
            </a:pPr>
            <a:r>
              <a:rPr lang="en-US" sz="4000"/>
              <a:t>Pneumothorax/Hemothorax</a:t>
            </a:r>
            <a:br>
              <a:rPr lang="en-US" sz="4000"/>
            </a:br>
            <a:r>
              <a:rPr lang="en-US" sz="4000"/>
              <a:t>Signs &amp; Symptoms</a:t>
            </a:r>
          </a:p>
        </p:txBody>
      </p:sp>
      <p:sp>
        <p:nvSpPr>
          <p:cNvPr id="99331" name="Rectangle 3"/>
          <p:cNvSpPr>
            <a:spLocks noGrp="1" noChangeArrowheads="1"/>
          </p:cNvSpPr>
          <p:nvPr>
            <p:ph idx="1"/>
          </p:nvPr>
        </p:nvSpPr>
        <p:spPr/>
        <p:txBody>
          <a:bodyPr>
            <a:normAutofit/>
          </a:bodyPr>
          <a:lstStyle/>
          <a:p>
            <a:pPr>
              <a:buFont typeface="Wingdings" pitchFamily="2" charset="2"/>
              <a:buChar char="n"/>
            </a:pPr>
            <a:r>
              <a:rPr lang="en-US" sz="2800" dirty="0" smtClean="0"/>
              <a:t>Male 20-40 </a:t>
            </a:r>
            <a:r>
              <a:rPr lang="en-US" sz="2800" dirty="0" err="1" smtClean="0"/>
              <a:t>yrs</a:t>
            </a:r>
            <a:r>
              <a:rPr lang="en-US" sz="2800" dirty="0" smtClean="0"/>
              <a:t> (tall, thin &amp; twenty)</a:t>
            </a:r>
          </a:p>
          <a:p>
            <a:pPr>
              <a:buFont typeface="Wingdings" pitchFamily="2" charset="2"/>
              <a:buChar char="n"/>
            </a:pPr>
            <a:r>
              <a:rPr lang="en-US" sz="2800" dirty="0" err="1" smtClean="0"/>
              <a:t>hx</a:t>
            </a:r>
            <a:r>
              <a:rPr lang="en-US" sz="2800" dirty="0" smtClean="0"/>
              <a:t> of chest wall trauma </a:t>
            </a:r>
          </a:p>
          <a:p>
            <a:pPr>
              <a:buFont typeface="Wingdings" pitchFamily="2" charset="2"/>
              <a:buChar char="n"/>
            </a:pPr>
            <a:r>
              <a:rPr lang="en-US" sz="2800" dirty="0" smtClean="0"/>
              <a:t>Dyspnea, cyanosis </a:t>
            </a:r>
          </a:p>
          <a:p>
            <a:pPr>
              <a:buFont typeface="Wingdings" pitchFamily="2" charset="2"/>
              <a:buChar char="n"/>
            </a:pPr>
            <a:r>
              <a:rPr lang="en-US" sz="2800" dirty="0" smtClean="0"/>
              <a:t>Chest pain on affected side</a:t>
            </a:r>
          </a:p>
          <a:p>
            <a:pPr>
              <a:buFont typeface="Wingdings" pitchFamily="2" charset="2"/>
              <a:buChar char="n"/>
            </a:pPr>
            <a:r>
              <a:rPr lang="en-US" sz="2800" dirty="0" smtClean="0"/>
              <a:t>Decreased air entry </a:t>
            </a:r>
          </a:p>
          <a:p>
            <a:pPr>
              <a:buFont typeface="Wingdings" pitchFamily="2" charset="2"/>
              <a:buChar char="n"/>
            </a:pPr>
            <a:r>
              <a:rPr lang="en-US" sz="2800" dirty="0" smtClean="0"/>
              <a:t>Subcutaneous emphysema </a:t>
            </a:r>
          </a:p>
          <a:p>
            <a:pPr>
              <a:buFont typeface="Wingdings" pitchFamily="2" charset="2"/>
              <a:buChar char="n"/>
            </a:pPr>
            <a:r>
              <a:rPr lang="en-US" sz="2800" dirty="0" smtClean="0"/>
              <a:t>Tracheal shift</a:t>
            </a:r>
          </a:p>
          <a:p>
            <a:pPr>
              <a:buFont typeface="Wingdings" pitchFamily="2" charset="2"/>
              <a:buChar char="n"/>
            </a:pPr>
            <a:r>
              <a:rPr lang="en-US" sz="2800" dirty="0"/>
              <a:t> </a:t>
            </a:r>
            <a:r>
              <a:rPr lang="en-US" sz="2800" dirty="0" smtClean="0"/>
              <a:t>Tension pneumothorax: an emergency</a:t>
            </a:r>
          </a:p>
          <a:p>
            <a:pPr>
              <a:buFont typeface="Wingdings" pitchFamily="2" charset="2"/>
              <a:buNone/>
            </a:pPr>
            <a:endParaRPr lang="en-US" sz="2800" dirty="0" smtClean="0"/>
          </a:p>
        </p:txBody>
      </p:sp>
      <p:sp>
        <p:nvSpPr>
          <p:cNvPr id="80900" name="Footer Placeholder 1"/>
          <p:cNvSpPr>
            <a:spLocks noGrp="1"/>
          </p:cNvSpPr>
          <p:nvPr>
            <p:ph type="ftr" sz="quarter" idx="11"/>
          </p:nvPr>
        </p:nvSpPr>
        <p:spPr>
          <a:xfrm>
            <a:off x="9525" y="63627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228779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8"/>
          <p:cNvSpPr>
            <a:spLocks noGrp="1" noChangeArrowheads="1"/>
          </p:cNvSpPr>
          <p:nvPr>
            <p:ph type="title"/>
          </p:nvPr>
        </p:nvSpPr>
        <p:spPr>
          <a:xfrm>
            <a:off x="871538" y="862013"/>
            <a:ext cx="8162925" cy="762000"/>
          </a:xfrm>
        </p:spPr>
        <p:txBody>
          <a:bodyPr/>
          <a:lstStyle/>
          <a:p>
            <a:pPr fontAlgn="auto">
              <a:spcAft>
                <a:spcPts val="0"/>
              </a:spcAft>
              <a:defRPr/>
            </a:pPr>
            <a:r>
              <a:rPr lang="en-US"/>
              <a:t>Needle Thoracentesis</a:t>
            </a:r>
          </a:p>
        </p:txBody>
      </p:sp>
      <p:pic>
        <p:nvPicPr>
          <p:cNvPr id="101379" name="Picture 5" descr="The image “http://www.brooksidepress.org/Products/OperationalMedicine/DATA/operationalmed/Procedures/Images/NeedleThoracentesis.jpg” cannot be displayed, because it contains erro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43400" y="2362200"/>
            <a:ext cx="2362200" cy="1912938"/>
          </a:xfrm>
          <a:noFill/>
          <a:ln>
            <a:solidFill>
              <a:schemeClr val="tx2"/>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973" name="Footer Placeholder 1"/>
          <p:cNvSpPr>
            <a:spLocks noGrp="1"/>
          </p:cNvSpPr>
          <p:nvPr>
            <p:ph type="ftr" sz="quarter" idx="11"/>
          </p:nvPr>
        </p:nvSpPr>
        <p:spPr>
          <a:xfrm>
            <a:off x="9525"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101381" name="Rectangle 9"/>
          <p:cNvSpPr>
            <a:spLocks noGrp="1" noChangeArrowheads="1"/>
          </p:cNvSpPr>
          <p:nvPr>
            <p:ph type="body" idx="4294967295"/>
          </p:nvPr>
        </p:nvSpPr>
        <p:spPr>
          <a:xfrm>
            <a:off x="0" y="1905000"/>
            <a:ext cx="5335588" cy="4191000"/>
          </a:xfrm>
        </p:spPr>
        <p:txBody>
          <a:bodyPr/>
          <a:lstStyle/>
          <a:p>
            <a:pPr>
              <a:buFont typeface="Wingdings" pitchFamily="2" charset="2"/>
              <a:buChar char="n"/>
            </a:pPr>
            <a:r>
              <a:rPr lang="en-US" smtClean="0"/>
              <a:t>14 g over the shaft needle (angio)</a:t>
            </a:r>
          </a:p>
          <a:p>
            <a:pPr>
              <a:buFont typeface="Wingdings" pitchFamily="2" charset="2"/>
              <a:buChar char="n"/>
            </a:pPr>
            <a:r>
              <a:rPr lang="en-US" smtClean="0"/>
              <a:t>2</a:t>
            </a:r>
            <a:r>
              <a:rPr lang="en-US" baseline="30000" smtClean="0"/>
              <a:t>nd</a:t>
            </a:r>
            <a:r>
              <a:rPr lang="en-US" smtClean="0"/>
              <a:t> or 3</a:t>
            </a:r>
            <a:r>
              <a:rPr lang="en-US" baseline="30000" smtClean="0"/>
              <a:t>rd</a:t>
            </a:r>
            <a:r>
              <a:rPr lang="en-US" smtClean="0"/>
              <a:t> intercostal space</a:t>
            </a:r>
          </a:p>
          <a:p>
            <a:pPr>
              <a:buFont typeface="Wingdings" pitchFamily="2" charset="2"/>
              <a:buChar char="n"/>
            </a:pPr>
            <a:r>
              <a:rPr lang="en-US" smtClean="0"/>
              <a:t>Mid clavicular line</a:t>
            </a:r>
          </a:p>
          <a:p>
            <a:pPr>
              <a:buFont typeface="Wingdings" pitchFamily="2" charset="2"/>
              <a:buChar char="n"/>
            </a:pPr>
            <a:r>
              <a:rPr lang="en-US" smtClean="0"/>
              <a:t>STAT relief</a:t>
            </a:r>
          </a:p>
          <a:p>
            <a:pPr>
              <a:buFont typeface="Wingdings" pitchFamily="2" charset="2"/>
              <a:buChar char="n"/>
            </a:pPr>
            <a:r>
              <a:rPr lang="en-US" smtClean="0"/>
              <a:t>Will require chest tube</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572000"/>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422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Chest Tube</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71600"/>
            <a:ext cx="3786187" cy="259556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4256087"/>
            <a:ext cx="3778930" cy="21431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3429000" cy="259556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256087"/>
            <a:ext cx="3429000" cy="21431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897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6"/>
          <p:cNvSpPr>
            <a:spLocks noGrp="1" noChangeArrowheads="1"/>
          </p:cNvSpPr>
          <p:nvPr>
            <p:ph type="title"/>
          </p:nvPr>
        </p:nvSpPr>
        <p:spPr/>
        <p:txBody>
          <a:bodyPr/>
          <a:lstStyle/>
          <a:p>
            <a:pPr fontAlgn="auto">
              <a:spcAft>
                <a:spcPts val="0"/>
              </a:spcAft>
              <a:defRPr/>
            </a:pPr>
            <a:r>
              <a:rPr lang="en-US"/>
              <a:t>Chest drainage</a:t>
            </a:r>
          </a:p>
        </p:txBody>
      </p:sp>
      <p:sp>
        <p:nvSpPr>
          <p:cNvPr id="86022" name="Footer Placeholder 1"/>
          <p:cNvSpPr>
            <a:spLocks noGrp="1"/>
          </p:cNvSpPr>
          <p:nvPr>
            <p:ph type="ftr"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103427" name="Rectangle 8"/>
          <p:cNvSpPr>
            <a:spLocks noGrp="1" noChangeArrowheads="1"/>
          </p:cNvSpPr>
          <p:nvPr>
            <p:ph type="body" sz="half" idx="4294967295"/>
          </p:nvPr>
        </p:nvSpPr>
        <p:spPr>
          <a:xfrm>
            <a:off x="0" y="1828800"/>
            <a:ext cx="7620000" cy="4191000"/>
          </a:xfrm>
        </p:spPr>
        <p:txBody>
          <a:bodyPr>
            <a:normAutofit/>
          </a:bodyPr>
          <a:lstStyle/>
          <a:p>
            <a:pPr>
              <a:buFont typeface="Wingdings" pitchFamily="2" charset="2"/>
              <a:buChar char="n"/>
            </a:pPr>
            <a:r>
              <a:rPr lang="en-US" sz="2800" dirty="0" smtClean="0"/>
              <a:t>Connection to wall suction</a:t>
            </a:r>
          </a:p>
          <a:p>
            <a:pPr>
              <a:buFont typeface="Wingdings" pitchFamily="2" charset="2"/>
              <a:buChar char="n"/>
            </a:pPr>
            <a:r>
              <a:rPr lang="en-US" sz="2800" dirty="0" smtClean="0"/>
              <a:t>Do NOT clamp unless changing drainage   </a:t>
            </a:r>
          </a:p>
          <a:p>
            <a:pPr marL="114300" indent="0">
              <a:buNone/>
            </a:pPr>
            <a:r>
              <a:rPr lang="en-US" sz="2800" dirty="0"/>
              <a:t> </a:t>
            </a:r>
            <a:r>
              <a:rPr lang="en-US" sz="2800" dirty="0" smtClean="0"/>
              <a:t>  device (only momentarily)</a:t>
            </a:r>
          </a:p>
          <a:p>
            <a:pPr>
              <a:buFont typeface="Wingdings" pitchFamily="2" charset="2"/>
              <a:buChar char="n"/>
            </a:pPr>
            <a:r>
              <a:rPr lang="en-US" sz="2800" dirty="0" smtClean="0"/>
              <a:t>Assess drainage (&lt;200ml/</a:t>
            </a:r>
            <a:r>
              <a:rPr lang="en-US" sz="2800" dirty="0" err="1" smtClean="0"/>
              <a:t>hr</a:t>
            </a:r>
            <a:r>
              <a:rPr lang="en-US" sz="2800" dirty="0" smtClean="0"/>
              <a:t>)</a:t>
            </a:r>
          </a:p>
          <a:p>
            <a:pPr>
              <a:buFont typeface="Wingdings" pitchFamily="2" charset="2"/>
              <a:buChar char="n"/>
            </a:pPr>
            <a:r>
              <a:rPr lang="en-US" sz="2800" dirty="0" smtClean="0"/>
              <a:t>Assess for air leaks</a:t>
            </a:r>
          </a:p>
          <a:p>
            <a:pPr>
              <a:buFont typeface="Wingdings" pitchFamily="2" charset="2"/>
              <a:buChar char="n"/>
            </a:pPr>
            <a:r>
              <a:rPr lang="en-US" sz="2800" dirty="0" smtClean="0"/>
              <a:t>During transport, device is usually working by gravity and not portable suction</a:t>
            </a:r>
          </a:p>
          <a:p>
            <a:pPr>
              <a:buFont typeface="Wingdings" pitchFamily="2" charset="2"/>
              <a:buChar char="n"/>
            </a:pPr>
            <a:endParaRPr lang="en-US" sz="2800" dirty="0" smtClean="0"/>
          </a:p>
          <a:p>
            <a:pPr>
              <a:buFont typeface="Wingdings" pitchFamily="2" charset="2"/>
              <a:buChar char="n"/>
            </a:pPr>
            <a:endParaRPr lang="en-US" sz="2800" dirty="0" smtClean="0"/>
          </a:p>
        </p:txBody>
      </p:sp>
    </p:spTree>
    <p:extLst>
      <p:ext uri="{BB962C8B-B14F-4D97-AF65-F5344CB8AC3E}">
        <p14:creationId xmlns:p14="http://schemas.microsoft.com/office/powerpoint/2010/main" val="71776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Airway Assessment</a:t>
            </a:r>
            <a:endParaRPr lang="en-US" dirty="0"/>
          </a:p>
        </p:txBody>
      </p:sp>
      <p:sp>
        <p:nvSpPr>
          <p:cNvPr id="3" name="Text Placeholder 2"/>
          <p:cNvSpPr>
            <a:spLocks noGrp="1"/>
          </p:cNvSpPr>
          <p:nvPr>
            <p:ph type="body" idx="1"/>
          </p:nvPr>
        </p:nvSpPr>
        <p:spPr/>
        <p:txBody>
          <a:bodyPr>
            <a:normAutofit/>
          </a:bodyPr>
          <a:lstStyle/>
          <a:p>
            <a:r>
              <a:rPr lang="en-US" sz="4800" dirty="0" smtClean="0"/>
              <a:t>Respiratory System</a:t>
            </a:r>
            <a:endParaRPr lang="en-US" sz="4800" dirty="0"/>
          </a:p>
        </p:txBody>
      </p:sp>
      <p:sp>
        <p:nvSpPr>
          <p:cNvPr id="4" name="Footer Placeholder 3"/>
          <p:cNvSpPr>
            <a:spLocks noGrp="1"/>
          </p:cNvSpPr>
          <p:nvPr>
            <p:ph type="ftr" sz="quarter" idx="11"/>
          </p:nvPr>
        </p:nvSpPr>
        <p:spPr>
          <a:xfrm rot="16200000">
            <a:off x="7396410" y="3858260"/>
            <a:ext cx="2748281" cy="365760"/>
          </a:xfrm>
        </p:spPr>
        <p:txBody>
          <a:bodyPr/>
          <a:lstStyle/>
          <a:p>
            <a:r>
              <a:rPr lang="en-US" smtClean="0"/>
              <a:t>City Wide Orientation, June, 2015</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28126">
            <a:off x="4191000" y="1295400"/>
            <a:ext cx="22479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64380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Pleurivac Drainage System Video </a:t>
            </a:r>
            <a:endParaRPr lang="en-US" sz="4400"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609600" y="1905000"/>
            <a:ext cx="7239000" cy="954107"/>
          </a:xfrm>
          <a:prstGeom prst="rect">
            <a:avLst/>
          </a:prstGeom>
        </p:spPr>
        <p:txBody>
          <a:bodyPr wrap="square">
            <a:spAutoFit/>
          </a:bodyPr>
          <a:lstStyle/>
          <a:p>
            <a:r>
              <a:rPr lang="en-US" sz="2800" dirty="0"/>
              <a:t>http://www.teleflex.com/en/usa/prod_a-6000.php</a:t>
            </a:r>
          </a:p>
        </p:txBody>
      </p:sp>
    </p:spTree>
    <p:extLst>
      <p:ext uri="{BB962C8B-B14F-4D97-AF65-F5344CB8AC3E}">
        <p14:creationId xmlns:p14="http://schemas.microsoft.com/office/powerpoint/2010/main" val="398288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Pulmonary Embolism</a:t>
            </a:r>
          </a:p>
        </p:txBody>
      </p:sp>
      <p:sp>
        <p:nvSpPr>
          <p:cNvPr id="104451" name="Rectangle 3"/>
          <p:cNvSpPr>
            <a:spLocks noGrp="1" noChangeArrowheads="1"/>
          </p:cNvSpPr>
          <p:nvPr>
            <p:ph idx="1"/>
          </p:nvPr>
        </p:nvSpPr>
        <p:spPr/>
        <p:txBody>
          <a:bodyPr>
            <a:normAutofit/>
          </a:bodyPr>
          <a:lstStyle/>
          <a:p>
            <a:pPr marL="114300" indent="0">
              <a:buNone/>
            </a:pPr>
            <a:r>
              <a:rPr lang="en-US" sz="3200" dirty="0"/>
              <a:t>A</a:t>
            </a:r>
            <a:r>
              <a:rPr lang="en-US" sz="3200" dirty="0" smtClean="0"/>
              <a:t> dislodged clot (blood, fat or air) that travels through the right side of heart lodging in a pulmonary vessel, obstructing blood flow and decreasing perfusion to a portion of the lung.</a:t>
            </a:r>
          </a:p>
          <a:p>
            <a:pPr marL="114300" indent="0">
              <a:buNone/>
            </a:pPr>
            <a:endParaRPr lang="en-US" sz="3200" dirty="0"/>
          </a:p>
          <a:p>
            <a:pPr marL="114300" indent="0">
              <a:buNone/>
            </a:pPr>
            <a:r>
              <a:rPr lang="en-US" sz="5400" b="1" dirty="0" smtClean="0"/>
              <a:t>A leading cause of death</a:t>
            </a:r>
          </a:p>
        </p:txBody>
      </p:sp>
      <p:sp>
        <p:nvSpPr>
          <p:cNvPr id="87044" name="Footer Placeholder 1"/>
          <p:cNvSpPr>
            <a:spLocks noGrp="1"/>
          </p:cNvSpPr>
          <p:nvPr>
            <p:ph type="ftr" sz="quarter" idx="11"/>
          </p:nvPr>
        </p:nvSpPr>
        <p:spPr>
          <a:xfrm>
            <a:off x="0"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0003921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Orientation, June, 2015</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93181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PE signs &amp; symptoms</a:t>
            </a:r>
          </a:p>
        </p:txBody>
      </p:sp>
      <p:sp>
        <p:nvSpPr>
          <p:cNvPr id="105475" name="Rectangle 3"/>
          <p:cNvSpPr>
            <a:spLocks noGrp="1" noChangeArrowheads="1"/>
          </p:cNvSpPr>
          <p:nvPr>
            <p:ph idx="1"/>
          </p:nvPr>
        </p:nvSpPr>
        <p:spPr/>
        <p:txBody>
          <a:bodyPr/>
          <a:lstStyle/>
          <a:p>
            <a:pPr>
              <a:buFont typeface="Wingdings" pitchFamily="2" charset="2"/>
              <a:buChar char="n"/>
            </a:pPr>
            <a:r>
              <a:rPr lang="en-US" sz="2800" smtClean="0"/>
              <a:t>SOB</a:t>
            </a:r>
          </a:p>
          <a:p>
            <a:pPr>
              <a:buFont typeface="Wingdings" pitchFamily="2" charset="2"/>
              <a:buChar char="n"/>
            </a:pPr>
            <a:r>
              <a:rPr lang="en-US" sz="2800" smtClean="0"/>
              <a:t>Tachypnea, tachycardia</a:t>
            </a:r>
          </a:p>
          <a:p>
            <a:pPr>
              <a:buFont typeface="Wingdings" pitchFamily="2" charset="2"/>
              <a:buChar char="n"/>
            </a:pPr>
            <a:r>
              <a:rPr lang="en-US" sz="2800" smtClean="0"/>
              <a:t>Sudden onset of pleuritic chest pain that increases with respiration</a:t>
            </a:r>
          </a:p>
          <a:p>
            <a:pPr>
              <a:buFont typeface="Wingdings" pitchFamily="2" charset="2"/>
              <a:buChar char="n"/>
            </a:pPr>
            <a:r>
              <a:rPr lang="en-US" sz="2800" smtClean="0"/>
              <a:t>Conditions: deep vein thrombosis, long bone #s, trauma to pelvis, post-op immobility, CHF, obesity, acute infections, scuba diving, childbirth, BCPs</a:t>
            </a:r>
          </a:p>
        </p:txBody>
      </p:sp>
      <p:sp>
        <p:nvSpPr>
          <p:cNvPr id="88068" name="Footer Placeholder 1"/>
          <p:cNvSpPr>
            <a:spLocks noGrp="1"/>
          </p:cNvSpPr>
          <p:nvPr>
            <p:ph type="ftr" sz="quarter" idx="11"/>
          </p:nvPr>
        </p:nvSpPr>
        <p:spPr>
          <a:xfrm>
            <a:off x="0" y="6372225"/>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6763380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Pulmonary Embolism</a:t>
            </a:r>
          </a:p>
        </p:txBody>
      </p:sp>
      <p:sp>
        <p:nvSpPr>
          <p:cNvPr id="106499" name="Rectangle 3"/>
          <p:cNvSpPr>
            <a:spLocks noGrp="1" noChangeArrowheads="1"/>
          </p:cNvSpPr>
          <p:nvPr>
            <p:ph idx="1"/>
          </p:nvPr>
        </p:nvSpPr>
        <p:spPr/>
        <p:txBody>
          <a:bodyPr>
            <a:normAutofit/>
          </a:bodyPr>
          <a:lstStyle/>
          <a:p>
            <a:pPr>
              <a:lnSpc>
                <a:spcPct val="90000"/>
              </a:lnSpc>
            </a:pPr>
            <a:r>
              <a:rPr lang="en-US" sz="3200" dirty="0" smtClean="0">
                <a:ea typeface="ＭＳ Ｐゴシック" pitchFamily="-84" charset="-128"/>
              </a:rPr>
              <a:t>30% die within first 3 hrs.</a:t>
            </a:r>
          </a:p>
          <a:p>
            <a:pPr>
              <a:lnSpc>
                <a:spcPct val="90000"/>
              </a:lnSpc>
            </a:pPr>
            <a:r>
              <a:rPr lang="en-US" sz="3200" dirty="0" smtClean="0">
                <a:ea typeface="ＭＳ Ｐゴシック" pitchFamily="-84" charset="-128"/>
              </a:rPr>
              <a:t>60-80% of PE unrecognized  clinically</a:t>
            </a:r>
          </a:p>
          <a:p>
            <a:pPr>
              <a:lnSpc>
                <a:spcPct val="90000"/>
              </a:lnSpc>
            </a:pPr>
            <a:r>
              <a:rPr lang="en-US" sz="3200" dirty="0" smtClean="0">
                <a:ea typeface="ＭＳ Ｐゴシック" pitchFamily="-84" charset="-128"/>
              </a:rPr>
              <a:t>60 000 episodes/</a:t>
            </a:r>
            <a:r>
              <a:rPr lang="en-US" sz="3200" dirty="0" err="1" smtClean="0">
                <a:ea typeface="ＭＳ Ｐゴシック" pitchFamily="-84" charset="-128"/>
              </a:rPr>
              <a:t>yr</a:t>
            </a:r>
            <a:r>
              <a:rPr lang="en-US" sz="3200" dirty="0" smtClean="0">
                <a:ea typeface="ＭＳ Ｐゴシック" pitchFamily="-84" charset="-128"/>
              </a:rPr>
              <a:t> in Canada</a:t>
            </a:r>
          </a:p>
          <a:p>
            <a:pPr>
              <a:lnSpc>
                <a:spcPct val="90000"/>
              </a:lnSpc>
            </a:pPr>
            <a:r>
              <a:rPr lang="en-US" sz="3200" dirty="0" smtClean="0">
                <a:ea typeface="ＭＳ Ｐゴシック" pitchFamily="-84" charset="-128"/>
              </a:rPr>
              <a:t>15 000 deaths/</a:t>
            </a:r>
            <a:r>
              <a:rPr lang="en-US" sz="3200" dirty="0" err="1" smtClean="0">
                <a:ea typeface="ＭＳ Ｐゴシック" pitchFamily="-84" charset="-128"/>
              </a:rPr>
              <a:t>yr</a:t>
            </a:r>
            <a:r>
              <a:rPr lang="en-US" sz="3200" dirty="0" smtClean="0">
                <a:ea typeface="ＭＳ Ｐゴシック" pitchFamily="-84" charset="-128"/>
              </a:rPr>
              <a:t> </a:t>
            </a:r>
          </a:p>
          <a:p>
            <a:pPr>
              <a:lnSpc>
                <a:spcPct val="90000"/>
              </a:lnSpc>
              <a:buFont typeface="Wingdings" pitchFamily="2" charset="2"/>
              <a:buNone/>
            </a:pPr>
            <a:endParaRPr lang="en-US" sz="3200" dirty="0" smtClean="0">
              <a:ea typeface="ＭＳ Ｐゴシック" pitchFamily="-84" charset="-128"/>
            </a:endParaRPr>
          </a:p>
          <a:p>
            <a:pPr>
              <a:lnSpc>
                <a:spcPct val="90000"/>
              </a:lnSpc>
            </a:pPr>
            <a:r>
              <a:rPr lang="en-US" sz="3200" dirty="0" smtClean="0">
                <a:ea typeface="ＭＳ Ｐゴシック" pitchFamily="-84" charset="-128"/>
              </a:rPr>
              <a:t>If arrive to ED alive…</a:t>
            </a:r>
            <a:r>
              <a:rPr lang="en-US" sz="3200" dirty="0" err="1" smtClean="0">
                <a:ea typeface="ＭＳ Ｐゴシック" pitchFamily="-84" charset="-128"/>
              </a:rPr>
              <a:t>tx</a:t>
            </a:r>
            <a:r>
              <a:rPr lang="en-US" sz="3200" dirty="0" smtClean="0">
                <a:ea typeface="ＭＳ Ｐゴシック" pitchFamily="-84" charset="-128"/>
              </a:rPr>
              <a:t> aimed at supportive care, preventing 2* clot or preventing current clot from worsening (heparin) </a:t>
            </a:r>
          </a:p>
        </p:txBody>
      </p:sp>
      <p:sp>
        <p:nvSpPr>
          <p:cNvPr id="89092" name="Footer Placeholder 1"/>
          <p:cNvSpPr>
            <a:spLocks noGrp="1"/>
          </p:cNvSpPr>
          <p:nvPr>
            <p:ph type="ftr" sz="quarter" idx="11"/>
          </p:nvPr>
        </p:nvSpPr>
        <p:spPr>
          <a:xfrm>
            <a:off x="0" y="63627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3665464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995" y="304800"/>
            <a:ext cx="8162925" cy="769938"/>
          </a:xfrm>
        </p:spPr>
        <p:txBody>
          <a:bodyPr/>
          <a:lstStyle/>
          <a:p>
            <a:pPr fontAlgn="auto">
              <a:spcAft>
                <a:spcPts val="0"/>
              </a:spcAft>
              <a:defRPr/>
            </a:pPr>
            <a:r>
              <a:rPr lang="en-US" dirty="0" smtClean="0"/>
              <a:t>Respiratory System: Nursing Assessment</a:t>
            </a:r>
            <a:endParaRPr lang="en-US" dirty="0"/>
          </a:p>
        </p:txBody>
      </p:sp>
      <p:sp>
        <p:nvSpPr>
          <p:cNvPr id="107523" name="Footer Placeholder 1"/>
          <p:cNvSpPr>
            <a:spLocks noGrp="1"/>
          </p:cNvSpPr>
          <p:nvPr>
            <p:ph type="ftr" sz="quarter" idx="11"/>
          </p:nvPr>
        </p:nvSpPr>
        <p:spPr bwMode="auto">
          <a:xfrm>
            <a:off x="19050" y="64008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rgbClr val="000000"/>
                </a:solidFill>
                <a:latin typeface="Century Gothic" pitchFamily="34" charset="0"/>
              </a:rPr>
              <a:t>City Wide Orientation, June, 2015</a:t>
            </a:r>
            <a:endParaRPr lang="en-US" sz="1200">
              <a:solidFill>
                <a:srgbClr val="000000"/>
              </a:solidFill>
              <a:latin typeface="Century Gothic" pitchFamily="34" charset="0"/>
            </a:endParaRPr>
          </a:p>
        </p:txBody>
      </p:sp>
      <p:sp>
        <p:nvSpPr>
          <p:cNvPr id="107524" name="TextBox 3"/>
          <p:cNvSpPr txBox="1">
            <a:spLocks noChangeArrowheads="1"/>
          </p:cNvSpPr>
          <p:nvPr/>
        </p:nvSpPr>
        <p:spPr bwMode="auto">
          <a:xfrm>
            <a:off x="36286" y="1676400"/>
            <a:ext cx="860266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buFont typeface="Wingdings" pitchFamily="2" charset="2"/>
              <a:buChar char="§"/>
            </a:pPr>
            <a:r>
              <a:rPr lang="en-US" dirty="0" smtClean="0">
                <a:solidFill>
                  <a:srgbClr val="000000"/>
                </a:solidFill>
              </a:rPr>
              <a:t>Undress the patient</a:t>
            </a:r>
          </a:p>
          <a:p>
            <a:pPr eaLnBrk="1" hangingPunct="1">
              <a:buFont typeface="Wingdings" pitchFamily="2" charset="2"/>
              <a:buChar char="§"/>
            </a:pPr>
            <a:r>
              <a:rPr lang="en-US" dirty="0" smtClean="0">
                <a:solidFill>
                  <a:srgbClr val="000000"/>
                </a:solidFill>
              </a:rPr>
              <a:t>Do </a:t>
            </a:r>
            <a:r>
              <a:rPr lang="en-US" dirty="0">
                <a:solidFill>
                  <a:srgbClr val="000000"/>
                </a:solidFill>
              </a:rPr>
              <a:t>all vital </a:t>
            </a:r>
            <a:r>
              <a:rPr lang="en-US" dirty="0" smtClean="0">
                <a:solidFill>
                  <a:srgbClr val="000000"/>
                </a:solidFill>
              </a:rPr>
              <a:t>signs</a:t>
            </a:r>
          </a:p>
          <a:p>
            <a:pPr eaLnBrk="1" hangingPunct="1">
              <a:buFont typeface="Wingdings" pitchFamily="2" charset="2"/>
              <a:buChar char="§"/>
            </a:pPr>
            <a:r>
              <a:rPr lang="en-US" dirty="0" smtClean="0">
                <a:solidFill>
                  <a:srgbClr val="000000"/>
                </a:solidFill>
              </a:rPr>
              <a:t>Full A…B…C…D assessment on ALL patients</a:t>
            </a:r>
            <a:endParaRPr lang="en-US" dirty="0">
              <a:solidFill>
                <a:srgbClr val="000000"/>
              </a:solidFill>
            </a:endParaRPr>
          </a:p>
          <a:p>
            <a:pPr eaLnBrk="1" hangingPunct="1">
              <a:buFont typeface="Wingdings" pitchFamily="2" charset="2"/>
              <a:buChar char="§"/>
            </a:pPr>
            <a:r>
              <a:rPr lang="en-US" dirty="0">
                <a:solidFill>
                  <a:srgbClr val="000000"/>
                </a:solidFill>
              </a:rPr>
              <a:t>Is airway patent</a:t>
            </a:r>
          </a:p>
          <a:p>
            <a:pPr eaLnBrk="1" hangingPunct="1">
              <a:buFont typeface="Wingdings" pitchFamily="2" charset="2"/>
              <a:buChar char="§"/>
            </a:pPr>
            <a:r>
              <a:rPr lang="en-US" dirty="0">
                <a:solidFill>
                  <a:srgbClr val="000000"/>
                </a:solidFill>
              </a:rPr>
              <a:t>Is patient breathing</a:t>
            </a:r>
          </a:p>
          <a:p>
            <a:pPr eaLnBrk="1" hangingPunct="1">
              <a:buFont typeface="Wingdings" pitchFamily="2" charset="2"/>
              <a:buChar char="§"/>
            </a:pPr>
            <a:r>
              <a:rPr lang="en-US" dirty="0">
                <a:solidFill>
                  <a:srgbClr val="000000"/>
                </a:solidFill>
              </a:rPr>
              <a:t>Listen to lung sounds – posterior is often easier</a:t>
            </a:r>
          </a:p>
          <a:p>
            <a:pPr eaLnBrk="1" hangingPunct="1">
              <a:buFont typeface="Wingdings" pitchFamily="2" charset="2"/>
              <a:buChar char="§"/>
            </a:pPr>
            <a:r>
              <a:rPr lang="en-US" dirty="0">
                <a:solidFill>
                  <a:srgbClr val="000000"/>
                </a:solidFill>
              </a:rPr>
              <a:t>Assess: accessory muscles? Symmetrical </a:t>
            </a:r>
          </a:p>
          <a:p>
            <a:pPr eaLnBrk="1" hangingPunct="1"/>
            <a:r>
              <a:rPr lang="en-US" dirty="0">
                <a:solidFill>
                  <a:srgbClr val="000000"/>
                </a:solidFill>
              </a:rPr>
              <a:t>   breathing? How many words can patient speak</a:t>
            </a:r>
          </a:p>
          <a:p>
            <a:pPr eaLnBrk="1" hangingPunct="1"/>
            <a:r>
              <a:rPr lang="en-US" dirty="0">
                <a:solidFill>
                  <a:srgbClr val="000000"/>
                </a:solidFill>
              </a:rPr>
              <a:t>   before getting SOB?</a:t>
            </a:r>
          </a:p>
          <a:p>
            <a:pPr eaLnBrk="1" hangingPunct="1">
              <a:buFont typeface="Wingdings" pitchFamily="2" charset="2"/>
              <a:buChar char="§"/>
            </a:pPr>
            <a:r>
              <a:rPr lang="en-US" dirty="0">
                <a:solidFill>
                  <a:srgbClr val="000000"/>
                </a:solidFill>
              </a:rPr>
              <a:t>Past medical </a:t>
            </a:r>
            <a:r>
              <a:rPr lang="en-US" dirty="0" err="1">
                <a:solidFill>
                  <a:srgbClr val="000000"/>
                </a:solidFill>
              </a:rPr>
              <a:t>hx</a:t>
            </a:r>
            <a:r>
              <a:rPr lang="en-US" dirty="0">
                <a:solidFill>
                  <a:srgbClr val="000000"/>
                </a:solidFill>
              </a:rPr>
              <a:t> – other illnesses, smoker?</a:t>
            </a:r>
          </a:p>
          <a:p>
            <a:pPr eaLnBrk="1" hangingPunct="1">
              <a:buFont typeface="Wingdings" pitchFamily="2" charset="2"/>
              <a:buChar char="§"/>
            </a:pPr>
            <a:r>
              <a:rPr lang="en-US" dirty="0">
                <a:solidFill>
                  <a:srgbClr val="000000"/>
                </a:solidFill>
              </a:rPr>
              <a:t>Listen to what the patient is telling </a:t>
            </a:r>
            <a:r>
              <a:rPr lang="en-US" dirty="0" smtClean="0">
                <a:solidFill>
                  <a:srgbClr val="000000"/>
                </a:solidFill>
              </a:rPr>
              <a:t>you</a:t>
            </a:r>
          </a:p>
          <a:p>
            <a:pPr eaLnBrk="1" hangingPunct="1">
              <a:buFont typeface="Wingdings" pitchFamily="2" charset="2"/>
              <a:buChar char="§"/>
            </a:pPr>
            <a:r>
              <a:rPr lang="en-US" dirty="0" smtClean="0">
                <a:solidFill>
                  <a:srgbClr val="000000"/>
                </a:solidFill>
              </a:rPr>
              <a:t>Circulatory assessment</a:t>
            </a:r>
          </a:p>
          <a:p>
            <a:pPr eaLnBrk="1" hangingPunct="1">
              <a:buFont typeface="Wingdings" pitchFamily="2" charset="2"/>
              <a:buChar char="§"/>
            </a:pPr>
            <a:r>
              <a:rPr lang="en-US" dirty="0" err="1" smtClean="0">
                <a:solidFill>
                  <a:srgbClr val="000000"/>
                </a:solidFill>
              </a:rPr>
              <a:t>Neuro</a:t>
            </a:r>
            <a:r>
              <a:rPr lang="en-US" dirty="0" smtClean="0">
                <a:solidFill>
                  <a:srgbClr val="000000"/>
                </a:solidFill>
              </a:rPr>
              <a:t> assessment: i.e. “Alert &amp; oriented x3”</a:t>
            </a:r>
            <a:endParaRPr lang="en-US" dirty="0">
              <a:solidFill>
                <a:srgbClr val="000000"/>
              </a:solidFill>
            </a:endParaRPr>
          </a:p>
          <a:p>
            <a:pPr eaLnBrk="1" hangingPunct="1"/>
            <a:endParaRPr lang="en-US" dirty="0">
              <a:solidFill>
                <a:srgbClr val="000000"/>
              </a:solidFill>
            </a:endParaRPr>
          </a:p>
        </p:txBody>
      </p:sp>
    </p:spTree>
    <p:extLst>
      <p:ext uri="{BB962C8B-B14F-4D97-AF65-F5344CB8AC3E}">
        <p14:creationId xmlns:p14="http://schemas.microsoft.com/office/powerpoint/2010/main" val="9726185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Documentation</a:t>
            </a:r>
            <a:endParaRPr lang="en-US" dirty="0"/>
          </a:p>
        </p:txBody>
      </p:sp>
      <p:sp>
        <p:nvSpPr>
          <p:cNvPr id="108547" name="Footer Placeholder 3"/>
          <p:cNvSpPr>
            <a:spLocks noGrp="1"/>
          </p:cNvSpPr>
          <p:nvPr>
            <p:ph type="ftr" sz="quarter" idx="11"/>
          </p:nvPr>
        </p:nvSpPr>
        <p:spPr bwMode="auto">
          <a:xfrm>
            <a:off x="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108548" name="TextBox 4"/>
          <p:cNvSpPr txBox="1">
            <a:spLocks noChangeArrowheads="1"/>
          </p:cNvSpPr>
          <p:nvPr/>
        </p:nvSpPr>
        <p:spPr bwMode="auto">
          <a:xfrm>
            <a:off x="76200" y="2057400"/>
            <a:ext cx="926941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buFont typeface="Wingdings" pitchFamily="2" charset="2"/>
              <a:buChar char="§"/>
            </a:pPr>
            <a:r>
              <a:rPr lang="en-US" dirty="0"/>
              <a:t>With patients presenting to the ED with respiratory</a:t>
            </a:r>
          </a:p>
          <a:p>
            <a:pPr eaLnBrk="1" hangingPunct="1"/>
            <a:r>
              <a:rPr lang="en-US" dirty="0"/>
              <a:t>concerns, it</a:t>
            </a:r>
            <a:r>
              <a:rPr lang="en-US" altLang="en-US" dirty="0"/>
              <a:t>’</a:t>
            </a:r>
            <a:r>
              <a:rPr lang="en-US" dirty="0"/>
              <a:t>s critical to do vital signs regularly, at</a:t>
            </a:r>
          </a:p>
          <a:p>
            <a:pPr eaLnBrk="1" hangingPunct="1"/>
            <a:r>
              <a:rPr lang="en-US" dirty="0"/>
              <a:t>least </a:t>
            </a:r>
            <a:r>
              <a:rPr lang="en-US" dirty="0" smtClean="0"/>
              <a:t>q4h once stable</a:t>
            </a:r>
            <a:r>
              <a:rPr lang="en-US" dirty="0"/>
              <a:t>. When patient</a:t>
            </a:r>
          </a:p>
          <a:p>
            <a:pPr eaLnBrk="1" hangingPunct="1"/>
            <a:r>
              <a:rPr lang="en-US" dirty="0"/>
              <a:t>is not stable, do at least every 15 min. </a:t>
            </a:r>
          </a:p>
          <a:p>
            <a:pPr eaLnBrk="1" hangingPunct="1">
              <a:buFont typeface="Wingdings" pitchFamily="2" charset="2"/>
              <a:buChar char="§"/>
            </a:pPr>
            <a:r>
              <a:rPr lang="en-US" dirty="0"/>
              <a:t>Look at trends in your patient</a:t>
            </a:r>
            <a:r>
              <a:rPr lang="en-US" altLang="en-US" dirty="0"/>
              <a:t>’</a:t>
            </a:r>
            <a:r>
              <a:rPr lang="en-US" dirty="0"/>
              <a:t>s vital signs</a:t>
            </a:r>
          </a:p>
          <a:p>
            <a:pPr eaLnBrk="1" hangingPunct="1">
              <a:buFont typeface="Wingdings" pitchFamily="2" charset="2"/>
              <a:buChar char="§"/>
            </a:pPr>
            <a:r>
              <a:rPr lang="en-US" u="sng" dirty="0"/>
              <a:t>Count</a:t>
            </a:r>
            <a:r>
              <a:rPr lang="en-US" dirty="0"/>
              <a:t> the respirations</a:t>
            </a:r>
          </a:p>
          <a:p>
            <a:pPr eaLnBrk="1" hangingPunct="1">
              <a:buFont typeface="Wingdings" pitchFamily="2" charset="2"/>
              <a:buChar char="§"/>
            </a:pPr>
            <a:r>
              <a:rPr lang="en-US" dirty="0"/>
              <a:t>Document chest sounds</a:t>
            </a:r>
          </a:p>
          <a:p>
            <a:pPr eaLnBrk="1" hangingPunct="1">
              <a:buFont typeface="Wingdings" pitchFamily="2" charset="2"/>
              <a:buChar char="§"/>
            </a:pPr>
            <a:r>
              <a:rPr lang="en-US" dirty="0"/>
              <a:t>Document your interventions: HOB up; O2 given, </a:t>
            </a:r>
            <a:endParaRPr lang="en-US" dirty="0" smtClean="0"/>
          </a:p>
          <a:p>
            <a:pPr marL="0" indent="0" eaLnBrk="1" hangingPunct="1"/>
            <a:r>
              <a:rPr lang="en-US" dirty="0"/>
              <a:t> </a:t>
            </a:r>
            <a:r>
              <a:rPr lang="en-US" dirty="0" smtClean="0"/>
              <a:t>   etc., and </a:t>
            </a:r>
            <a:r>
              <a:rPr lang="en-US" dirty="0"/>
              <a:t>patient</a:t>
            </a:r>
            <a:r>
              <a:rPr lang="en-US" altLang="en-US" dirty="0"/>
              <a:t>’</a:t>
            </a:r>
            <a:r>
              <a:rPr lang="en-US" dirty="0"/>
              <a:t>s response to those interventions</a:t>
            </a:r>
          </a:p>
          <a:p>
            <a:pPr eaLnBrk="1" hangingPunct="1">
              <a:buFont typeface="Wingdings" pitchFamily="2" charset="2"/>
              <a:buChar char="§"/>
            </a:pPr>
            <a:endParaRPr lang="en-US" dirty="0"/>
          </a:p>
        </p:txBody>
      </p:sp>
    </p:spTree>
    <p:extLst>
      <p:ext uri="{BB962C8B-B14F-4D97-AF65-F5344CB8AC3E}">
        <p14:creationId xmlns:p14="http://schemas.microsoft.com/office/powerpoint/2010/main" val="393729229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 Documentation</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34636" y="1676400"/>
            <a:ext cx="8249759" cy="3539430"/>
          </a:xfrm>
          <a:prstGeom prst="rect">
            <a:avLst/>
          </a:prstGeom>
          <a:noFill/>
        </p:spPr>
        <p:txBody>
          <a:bodyPr wrap="none" rtlCol="0">
            <a:spAutoFit/>
          </a:bodyPr>
          <a:lstStyle/>
          <a:p>
            <a:r>
              <a:rPr lang="en-US" sz="2800" dirty="0" smtClean="0"/>
              <a:t>Example:</a:t>
            </a:r>
          </a:p>
          <a:p>
            <a:r>
              <a:rPr lang="en-US" sz="2800" dirty="0" smtClean="0"/>
              <a:t>To Pod A per EMS stretcher with 2 day history of</a:t>
            </a:r>
          </a:p>
          <a:p>
            <a:r>
              <a:rPr lang="en-US" sz="2800" dirty="0" smtClean="0"/>
              <a:t>fever, cough with yellow phlegm, and malaise. Denies</a:t>
            </a:r>
          </a:p>
          <a:p>
            <a:r>
              <a:rPr lang="en-US" sz="2800" dirty="0" smtClean="0"/>
              <a:t>chest pain. Speaking full sentences, no stridor, air entry</a:t>
            </a:r>
          </a:p>
          <a:p>
            <a:r>
              <a:rPr lang="en-US" sz="2800" dirty="0" smtClean="0"/>
              <a:t>equal with crackles L base. Skin </a:t>
            </a:r>
            <a:r>
              <a:rPr lang="en-US" sz="2800" dirty="0"/>
              <a:t>p</a:t>
            </a:r>
            <a:r>
              <a:rPr lang="en-US" sz="2800" dirty="0" smtClean="0"/>
              <a:t>ink</a:t>
            </a:r>
            <a:r>
              <a:rPr lang="en-US" sz="2800" dirty="0"/>
              <a:t>, warm and dry. </a:t>
            </a:r>
            <a:endParaRPr lang="en-US" sz="2800" dirty="0" smtClean="0"/>
          </a:p>
          <a:p>
            <a:r>
              <a:rPr lang="en-US" sz="2800" dirty="0" smtClean="0"/>
              <a:t>Alert </a:t>
            </a:r>
            <a:r>
              <a:rPr lang="en-US" sz="2800" dirty="0"/>
              <a:t>and oriented x 3. </a:t>
            </a:r>
          </a:p>
          <a:p>
            <a:r>
              <a:rPr lang="en-US" sz="2800" dirty="0" smtClean="0"/>
              <a:t>Past medical history includes HTN only. </a:t>
            </a:r>
          </a:p>
          <a:p>
            <a:endParaRPr lang="en-US" sz="2800" dirty="0"/>
          </a:p>
        </p:txBody>
      </p:sp>
    </p:spTree>
    <p:extLst>
      <p:ext uri="{BB962C8B-B14F-4D97-AF65-F5344CB8AC3E}">
        <p14:creationId xmlns:p14="http://schemas.microsoft.com/office/powerpoint/2010/main" val="16480186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a:t>
            </a:r>
            <a:r>
              <a:rPr lang="en-US" dirty="0"/>
              <a:t>A</a:t>
            </a:r>
            <a:r>
              <a:rPr lang="en-US" dirty="0" smtClean="0"/>
              <a:t>ssessments</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11545" y="1447800"/>
            <a:ext cx="8532657" cy="3970318"/>
          </a:xfrm>
          <a:prstGeom prst="rect">
            <a:avLst/>
          </a:prstGeom>
          <a:noFill/>
        </p:spPr>
        <p:txBody>
          <a:bodyPr wrap="none" rtlCol="0">
            <a:spAutoFit/>
          </a:bodyPr>
          <a:lstStyle/>
          <a:p>
            <a:pPr marL="285750" indent="-285750">
              <a:buFont typeface="Wingdings" pitchFamily="2" charset="2"/>
              <a:buChar char="Ø"/>
            </a:pPr>
            <a:r>
              <a:rPr lang="en-US" sz="2800" dirty="0" smtClean="0"/>
              <a:t>Vitals at least q4h (more often if unstable); and after </a:t>
            </a:r>
          </a:p>
          <a:p>
            <a:r>
              <a:rPr lang="en-US" sz="2800" dirty="0"/>
              <a:t> </a:t>
            </a:r>
            <a:r>
              <a:rPr lang="en-US" sz="2800" dirty="0" smtClean="0"/>
              <a:t>   treatment, medications, prior to dc/transfer</a:t>
            </a:r>
          </a:p>
          <a:p>
            <a:pPr marL="285750" indent="-285750">
              <a:buFont typeface="Wingdings" pitchFamily="2" charset="2"/>
              <a:buChar char="Ø"/>
            </a:pPr>
            <a:r>
              <a:rPr lang="en-US" sz="2800" dirty="0" smtClean="0"/>
              <a:t>Check on all assigned patients at least q1h</a:t>
            </a:r>
          </a:p>
          <a:p>
            <a:r>
              <a:rPr lang="en-US" sz="2800" dirty="0"/>
              <a:t> </a:t>
            </a:r>
            <a:r>
              <a:rPr lang="en-US" sz="2800" dirty="0" smtClean="0"/>
              <a:t>   (more often, if unstable)</a:t>
            </a:r>
          </a:p>
          <a:p>
            <a:pPr marL="457200" indent="-457200">
              <a:buFont typeface="Wingdings" pitchFamily="2" charset="2"/>
              <a:buChar char="Ø"/>
            </a:pPr>
            <a:r>
              <a:rPr lang="en-US" sz="2800" dirty="0" smtClean="0"/>
              <a:t>Full assessment upon receiving the patient,</a:t>
            </a:r>
          </a:p>
          <a:p>
            <a:r>
              <a:rPr lang="en-US" sz="2800" dirty="0"/>
              <a:t> </a:t>
            </a:r>
            <a:r>
              <a:rPr lang="en-US" sz="2800" dirty="0" smtClean="0"/>
              <a:t>     with accompanying documentation</a:t>
            </a:r>
          </a:p>
          <a:p>
            <a:pPr marL="457200" indent="-457200">
              <a:buFont typeface="Wingdings" pitchFamily="2" charset="2"/>
              <a:buChar char="Ø"/>
            </a:pPr>
            <a:r>
              <a:rPr lang="en-US" sz="2800" dirty="0" smtClean="0"/>
              <a:t>Focused (re)assessments assuming care,</a:t>
            </a:r>
          </a:p>
          <a:p>
            <a:r>
              <a:rPr lang="en-US" sz="2800" dirty="0" smtClean="0"/>
              <a:t>      following</a:t>
            </a:r>
            <a:r>
              <a:rPr lang="en-US" sz="2800" dirty="0"/>
              <a:t> </a:t>
            </a:r>
            <a:r>
              <a:rPr lang="en-US" sz="2800" dirty="0" smtClean="0"/>
              <a:t>treatments (</a:t>
            </a:r>
            <a:r>
              <a:rPr lang="en-US" sz="2800" dirty="0" err="1" smtClean="0"/>
              <a:t>i.e</a:t>
            </a:r>
            <a:r>
              <a:rPr lang="en-US" sz="2800" dirty="0" smtClean="0"/>
              <a:t> </a:t>
            </a:r>
            <a:r>
              <a:rPr lang="en-US" sz="2800" dirty="0" err="1" smtClean="0"/>
              <a:t>Ventolin</a:t>
            </a:r>
            <a:r>
              <a:rPr lang="en-US" sz="2800" dirty="0" smtClean="0"/>
              <a:t>), prior to discharge/</a:t>
            </a:r>
          </a:p>
          <a:p>
            <a:r>
              <a:rPr lang="en-US" sz="2800" dirty="0"/>
              <a:t> </a:t>
            </a:r>
            <a:r>
              <a:rPr lang="en-US" sz="2800" dirty="0" smtClean="0"/>
              <a:t>     transfer. (At least q4h with stable patients)</a:t>
            </a:r>
          </a:p>
        </p:txBody>
      </p:sp>
    </p:spTree>
    <p:extLst>
      <p:ext uri="{BB962C8B-B14F-4D97-AF65-F5344CB8AC3E}">
        <p14:creationId xmlns:p14="http://schemas.microsoft.com/office/powerpoint/2010/main" val="16821530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Assessments</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457200" y="1600200"/>
            <a:ext cx="7620000" cy="3539430"/>
          </a:xfrm>
          <a:prstGeom prst="rect">
            <a:avLst/>
          </a:prstGeom>
        </p:spPr>
        <p:txBody>
          <a:bodyPr wrap="square">
            <a:spAutoFit/>
          </a:bodyPr>
          <a:lstStyle/>
          <a:p>
            <a:pPr marL="457200" indent="-457200">
              <a:buFont typeface="Wingdings" pitchFamily="2" charset="2"/>
              <a:buChar char="Ø"/>
            </a:pPr>
            <a:r>
              <a:rPr lang="en-US" sz="2800" dirty="0"/>
              <a:t>IV</a:t>
            </a:r>
            <a:r>
              <a:rPr lang="en-US" dirty="0"/>
              <a:t> </a:t>
            </a:r>
            <a:r>
              <a:rPr lang="en-US" sz="2800" dirty="0"/>
              <a:t>sites: q4h; fluid balance with continuous IVs</a:t>
            </a:r>
          </a:p>
          <a:p>
            <a:pPr marL="457200" indent="-457200">
              <a:buFont typeface="Wingdings" pitchFamily="2" charset="2"/>
              <a:buChar char="Ø"/>
            </a:pPr>
            <a:r>
              <a:rPr lang="en-US" sz="2800" dirty="0"/>
              <a:t>You must know your patients and communicate</a:t>
            </a:r>
          </a:p>
          <a:p>
            <a:r>
              <a:rPr lang="en-US" sz="2800" dirty="0"/>
              <a:t>      that info (documentation, coll. with MDs, EPR</a:t>
            </a:r>
            <a:r>
              <a:rPr lang="en-US" sz="2800" dirty="0" smtClean="0"/>
              <a:t>)</a:t>
            </a:r>
          </a:p>
          <a:p>
            <a:pPr marL="457200" indent="-457200">
              <a:buFont typeface="Wingdings" pitchFamily="2" charset="2"/>
              <a:buChar char="Ø"/>
            </a:pPr>
            <a:r>
              <a:rPr lang="en-US" sz="2800" dirty="0" smtClean="0"/>
              <a:t>You must know patient’s lab results &amp; implications (</a:t>
            </a:r>
            <a:r>
              <a:rPr lang="en-US" sz="2800" dirty="0" err="1" smtClean="0"/>
              <a:t>i.e</a:t>
            </a:r>
            <a:r>
              <a:rPr lang="en-US" sz="2800" dirty="0" smtClean="0"/>
              <a:t> CBC, blood gases)</a:t>
            </a:r>
          </a:p>
          <a:p>
            <a:pPr marL="457200" indent="-457200">
              <a:buFont typeface="Wingdings" pitchFamily="2" charset="2"/>
              <a:buChar char="Ø"/>
            </a:pPr>
            <a:r>
              <a:rPr lang="en-US" sz="2800" dirty="0" smtClean="0"/>
              <a:t>You must notify MD and Charge Nurse if</a:t>
            </a:r>
          </a:p>
          <a:p>
            <a:r>
              <a:rPr lang="en-US" sz="2800" dirty="0"/>
              <a:t> </a:t>
            </a:r>
            <a:r>
              <a:rPr lang="en-US" sz="2800" dirty="0" smtClean="0"/>
              <a:t>     patient is decompensating</a:t>
            </a:r>
          </a:p>
          <a:p>
            <a:pPr marL="457200" indent="-457200">
              <a:buFont typeface="Wingdings" pitchFamily="2" charset="2"/>
              <a:buChar char="Ø"/>
            </a:pPr>
            <a:endParaRPr lang="en-US" sz="2800" dirty="0"/>
          </a:p>
        </p:txBody>
      </p:sp>
    </p:spTree>
    <p:extLst>
      <p:ext uri="{BB962C8B-B14F-4D97-AF65-F5344CB8AC3E}">
        <p14:creationId xmlns:p14="http://schemas.microsoft.com/office/powerpoint/2010/main" val="3185407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Airway Assessment</a:t>
            </a:r>
            <a:endParaRPr lang="en-US" dirty="0"/>
          </a:p>
        </p:txBody>
      </p:sp>
      <p:sp>
        <p:nvSpPr>
          <p:cNvPr id="3" name="Footer Placeholder 2"/>
          <p:cNvSpPr>
            <a:spLocks noGrp="1"/>
          </p:cNvSpPr>
          <p:nvPr>
            <p:ph type="ftr" sz="quarter" idx="11"/>
          </p:nvPr>
        </p:nvSpPr>
        <p:spPr>
          <a:xfrm rot="16200000">
            <a:off x="7358310" y="3820160"/>
            <a:ext cx="2824481" cy="365760"/>
          </a:xfrm>
        </p:spPr>
        <p:txBody>
          <a:bodyPr/>
          <a:lstStyle/>
          <a:p>
            <a:r>
              <a:rPr lang="en-US" smtClean="0"/>
              <a:t>City Wide Orientation, June, 2015</a:t>
            </a:r>
            <a:endParaRPr lang="en-US" dirty="0"/>
          </a:p>
        </p:txBody>
      </p:sp>
      <p:sp>
        <p:nvSpPr>
          <p:cNvPr id="4" name="TextBox 3"/>
          <p:cNvSpPr txBox="1"/>
          <p:nvPr/>
        </p:nvSpPr>
        <p:spPr>
          <a:xfrm>
            <a:off x="0" y="1600200"/>
            <a:ext cx="8343503" cy="3877985"/>
          </a:xfrm>
          <a:prstGeom prst="rect">
            <a:avLst/>
          </a:prstGeom>
          <a:noFill/>
        </p:spPr>
        <p:txBody>
          <a:bodyPr wrap="none" rtlCol="0">
            <a:spAutoFit/>
          </a:bodyPr>
          <a:lstStyle/>
          <a:p>
            <a:pPr marL="685800" indent="-685800">
              <a:buFont typeface="Wingdings" pitchFamily="2" charset="2"/>
              <a:buChar char="Ø"/>
            </a:pPr>
            <a:r>
              <a:rPr lang="en-US" sz="5400" b="1" dirty="0" smtClean="0"/>
              <a:t>Look </a:t>
            </a:r>
            <a:r>
              <a:rPr lang="en-US" sz="2800" dirty="0" smtClean="0"/>
              <a:t>- </a:t>
            </a:r>
            <a:r>
              <a:rPr lang="en-US" sz="2800" dirty="0"/>
              <a:t>pt. </a:t>
            </a:r>
            <a:r>
              <a:rPr lang="en-US" sz="2800" dirty="0" smtClean="0"/>
              <a:t>position, obstruction, </a:t>
            </a:r>
            <a:r>
              <a:rPr lang="en-US" sz="2800" dirty="0"/>
              <a:t>secretions, </a:t>
            </a:r>
            <a:endParaRPr lang="en-US" sz="2800" dirty="0" smtClean="0"/>
          </a:p>
          <a:p>
            <a:r>
              <a:rPr lang="en-US" sz="2800" dirty="0" smtClean="0"/>
              <a:t>         distress, </a:t>
            </a:r>
            <a:r>
              <a:rPr lang="en-US" sz="2800" dirty="0" err="1" smtClean="0"/>
              <a:t>colour</a:t>
            </a:r>
            <a:r>
              <a:rPr lang="en-US" sz="2800" dirty="0" smtClean="0"/>
              <a:t>, edema, tracheal tug</a:t>
            </a:r>
            <a:endParaRPr lang="en-US" sz="5400" b="1" dirty="0" smtClean="0"/>
          </a:p>
          <a:p>
            <a:pPr marL="685800" indent="-685800">
              <a:buFont typeface="Wingdings" pitchFamily="2" charset="2"/>
              <a:buChar char="Ø"/>
            </a:pPr>
            <a:r>
              <a:rPr lang="en-US" sz="5400" b="1" dirty="0" smtClean="0"/>
              <a:t>Listen </a:t>
            </a:r>
            <a:r>
              <a:rPr lang="en-US" sz="2800" dirty="0" smtClean="0"/>
              <a:t>- Vocalization, crying, adventitious</a:t>
            </a:r>
          </a:p>
          <a:p>
            <a:r>
              <a:rPr lang="en-US" sz="2800" dirty="0"/>
              <a:t> </a:t>
            </a:r>
            <a:r>
              <a:rPr lang="en-US" sz="2800" dirty="0" smtClean="0"/>
              <a:t>        sounds</a:t>
            </a:r>
            <a:r>
              <a:rPr lang="en-US" sz="2800" b="1" dirty="0" smtClean="0"/>
              <a:t>, </a:t>
            </a:r>
            <a:r>
              <a:rPr lang="en-US" sz="2800" dirty="0" smtClean="0"/>
              <a:t>air exchange</a:t>
            </a:r>
            <a:endParaRPr lang="en-US" sz="5400" b="1" dirty="0" smtClean="0"/>
          </a:p>
          <a:p>
            <a:pPr marL="685800" indent="-685800">
              <a:buFont typeface="Wingdings" pitchFamily="2" charset="2"/>
              <a:buChar char="Ø"/>
            </a:pPr>
            <a:r>
              <a:rPr lang="en-US" sz="5400" b="1" dirty="0" smtClean="0"/>
              <a:t>Feel</a:t>
            </a:r>
            <a:r>
              <a:rPr lang="en-US" sz="2800" dirty="0" smtClean="0"/>
              <a:t> – palpation, tenderness, swelling, crepitus </a:t>
            </a:r>
            <a:endParaRPr lang="en-US" sz="5400" b="1" dirty="0"/>
          </a:p>
          <a:p>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1061">
            <a:off x="6293146" y="460146"/>
            <a:ext cx="1695450" cy="138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18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8162925" cy="769938"/>
          </a:xfrm>
        </p:spPr>
        <p:txBody>
          <a:bodyPr/>
          <a:lstStyle/>
          <a:p>
            <a:pPr fontAlgn="auto">
              <a:spcAft>
                <a:spcPts val="0"/>
              </a:spcAft>
              <a:defRPr/>
            </a:pPr>
            <a:r>
              <a:rPr lang="en-US" dirty="0" smtClean="0"/>
              <a:t>Resources</a:t>
            </a:r>
            <a:endParaRPr lang="en-US" dirty="0"/>
          </a:p>
        </p:txBody>
      </p:sp>
      <p:sp>
        <p:nvSpPr>
          <p:cNvPr id="109571" name="Footer Placeholder 2"/>
          <p:cNvSpPr>
            <a:spLocks noGrp="1"/>
          </p:cNvSpPr>
          <p:nvPr>
            <p:ph type="ftr" sz="quarter" idx="11"/>
          </p:nvPr>
        </p:nvSpPr>
        <p:spPr bwMode="auto">
          <a:xfrm>
            <a:off x="0" y="638175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4" name="TextBox 3"/>
          <p:cNvSpPr txBox="1">
            <a:spLocks noChangeArrowheads="1"/>
          </p:cNvSpPr>
          <p:nvPr/>
        </p:nvSpPr>
        <p:spPr bwMode="auto">
          <a:xfrm>
            <a:off x="228600" y="2209800"/>
            <a:ext cx="7391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buFont typeface="Wingdings" pitchFamily="2" charset="2"/>
              <a:buChar char="q"/>
            </a:pPr>
            <a:r>
              <a:rPr lang="en-US" sz="3200" dirty="0"/>
              <a:t>Other </a:t>
            </a:r>
            <a:r>
              <a:rPr lang="en-US" sz="3200" dirty="0" smtClean="0"/>
              <a:t>nurses; Charge nurse</a:t>
            </a:r>
            <a:endParaRPr lang="en-US" sz="3200" dirty="0"/>
          </a:p>
          <a:p>
            <a:pPr eaLnBrk="1" hangingPunct="1">
              <a:buFont typeface="Wingdings" pitchFamily="2" charset="2"/>
              <a:buChar char="q"/>
            </a:pPr>
            <a:r>
              <a:rPr lang="en-US" sz="3200" dirty="0"/>
              <a:t>RTs </a:t>
            </a:r>
          </a:p>
          <a:p>
            <a:pPr eaLnBrk="1" hangingPunct="1">
              <a:buFont typeface="Wingdings" pitchFamily="2" charset="2"/>
              <a:buChar char="q"/>
            </a:pPr>
            <a:r>
              <a:rPr lang="en-US" sz="3200" dirty="0"/>
              <a:t>MDs</a:t>
            </a:r>
          </a:p>
          <a:p>
            <a:pPr eaLnBrk="1" hangingPunct="1">
              <a:buFont typeface="Wingdings" pitchFamily="2" charset="2"/>
              <a:buChar char="q"/>
            </a:pPr>
            <a:r>
              <a:rPr lang="en-US" sz="3200" dirty="0"/>
              <a:t>Ask when you are unsure</a:t>
            </a:r>
          </a:p>
        </p:txBody>
      </p:sp>
    </p:spTree>
    <p:extLst>
      <p:ext uri="{BB962C8B-B14F-4D97-AF65-F5344CB8AC3E}">
        <p14:creationId xmlns:p14="http://schemas.microsoft.com/office/powerpoint/2010/main" val="2617684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am I?</a:t>
            </a:r>
            <a:endParaRPr lang="en-US" dirty="0"/>
          </a:p>
        </p:txBody>
      </p:sp>
      <p:sp>
        <p:nvSpPr>
          <p:cNvPr id="3" name="Footer Placeholder 2"/>
          <p:cNvSpPr>
            <a:spLocks noGrp="1"/>
          </p:cNvSpPr>
          <p:nvPr>
            <p:ph type="ftr" sz="quarter" idx="11"/>
          </p:nvPr>
        </p:nvSpPr>
        <p:spPr>
          <a:xfrm rot="16200000">
            <a:off x="7129710" y="3591560"/>
            <a:ext cx="3281681" cy="365760"/>
          </a:xfrm>
        </p:spPr>
        <p:txBody>
          <a:bodyPr/>
          <a:lstStyle/>
          <a:p>
            <a:r>
              <a:rPr lang="en-US" smtClean="0"/>
              <a:t>City Wide Orientation, June, 2015</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14600"/>
            <a:ext cx="4572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076"/>
            <a:ext cx="15811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62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a:defRPr/>
            </a:pPr>
            <a:r>
              <a:rPr lang="en-US" dirty="0" smtClean="0"/>
              <a:t>Where am I?</a:t>
            </a:r>
            <a:endParaRPr lang="en-US" dirty="0"/>
          </a:p>
        </p:txBody>
      </p:sp>
      <p:sp>
        <p:nvSpPr>
          <p:cNvPr id="3" name="Footer Placeholder 2"/>
          <p:cNvSpPr>
            <a:spLocks noGrp="1"/>
          </p:cNvSpPr>
          <p:nvPr>
            <p:ph type="ftr" sz="quarter" idx="11"/>
          </p:nvPr>
        </p:nvSpPr>
        <p:spPr>
          <a:xfrm>
            <a:off x="2819400" y="6286500"/>
            <a:ext cx="3667125" cy="457200"/>
          </a:xfrm>
        </p:spPr>
        <p:txBody>
          <a:bodyPr/>
          <a:lstStyle/>
          <a:p>
            <a:pPr>
              <a:defRPr/>
            </a:pPr>
            <a:r>
              <a:rPr lang="en-US" smtClean="0"/>
              <a:t>City Wide Orientation, June, 2015</a:t>
            </a:r>
            <a:endParaRPr lang="en-US" dirty="0"/>
          </a:p>
        </p:txBody>
      </p:sp>
      <p:pic>
        <p:nvPicPr>
          <p:cNvPr id="107524" name="Picture 3" descr="Resuscitation: Code Blue - Windows Internet Explorer"/>
          <p:cNvPicPr>
            <a:picLocks noChangeAspect="1"/>
          </p:cNvPicPr>
          <p:nvPr/>
        </p:nvPicPr>
        <p:blipFill>
          <a:blip r:embed="rId3">
            <a:extLst>
              <a:ext uri="{28A0092B-C50C-407E-A947-70E740481C1C}">
                <a14:useLocalDpi xmlns:a14="http://schemas.microsoft.com/office/drawing/2010/main" val="0"/>
              </a:ext>
            </a:extLst>
          </a:blip>
          <a:srcRect l="23537" t="20140" r="56891" b="39931"/>
          <a:stretch>
            <a:fillRect/>
          </a:stretch>
        </p:blipFill>
        <p:spPr bwMode="auto">
          <a:xfrm>
            <a:off x="2438400" y="2209800"/>
            <a:ext cx="3048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076"/>
            <a:ext cx="15811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2548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a:defRPr/>
            </a:pPr>
            <a:r>
              <a:rPr lang="en-US" dirty="0" smtClean="0"/>
              <a:t>Where am I?</a:t>
            </a:r>
            <a:endParaRPr lang="en-US" dirty="0"/>
          </a:p>
        </p:txBody>
      </p:sp>
      <p:sp>
        <p:nvSpPr>
          <p:cNvPr id="3" name="Footer Placeholder 2"/>
          <p:cNvSpPr>
            <a:spLocks noGrp="1"/>
          </p:cNvSpPr>
          <p:nvPr>
            <p:ph type="ftr" sz="quarter" idx="11"/>
          </p:nvPr>
        </p:nvSpPr>
        <p:spPr>
          <a:xfrm>
            <a:off x="2743200" y="6286500"/>
            <a:ext cx="3743325" cy="457200"/>
          </a:xfrm>
        </p:spPr>
        <p:txBody>
          <a:bodyPr/>
          <a:lstStyle/>
          <a:p>
            <a:pPr>
              <a:defRPr/>
            </a:pPr>
            <a:r>
              <a:rPr lang="en-US" smtClean="0"/>
              <a:t>City Wide Orientation, June, 2015</a:t>
            </a:r>
            <a:endParaRPr lang="en-US" dirty="0"/>
          </a:p>
        </p:txBody>
      </p:sp>
      <p:sp>
        <p:nvSpPr>
          <p:cNvPr id="108548" name="AutoShape 2" descr="data:image/jpeg;base64,/9j/4AAQSkZJRgABAQAAAQABAAD/2wCEAAkGBhQSERUUExQWFRUVFxgUFxgWGBobFxkYGBgYFhgXFxcYHiYfGxklGhwYIC8gIycpLCwsHB8xNTAqNSYrLSkBCQoKDgwOFw8PGi4kHRwsKSwsLCwsKSwsKSksKSwpLCksLCkpLCwpLCksLCwsLCksLCksKSksLCwsKSksLCksLP/AABEIAJMBVgMBIgACEQEDEQH/xAAcAAABBQEBAQAAAAAAAAAAAAAFAAEDBAYCBwj/xABQEAACAQIEAgUIBgUICAUFAAABAhEAAwQSITEFQQYTIlFhFBUyUnGBkaEjQlOS0fAHYpOxshYkM1SCosHhNUNjc7PC0vE0coOE0yU2RHS0/8QAGwEBAQADAQEBAAAAAAAAAAAAAAECAwQFBgf/xAA9EQACAQIDBAcCDAYDAAAAAAAAAQIDERIhUQQxUmEFExQiQXGBBjIWI0JTYmOCkaGx4eIVM5KisvA1wdH/2gAMAwEAAhEDEQA/AA+c95ohwnguIxJbqLbXMmXNDIIzZo9N19U7UNr0P9En/wCV7LP771ePRgpysz9O6W2mey7M6lO17reZXH9FcZZQ3Lli4qKJZpRgANyQjsQBzMQOdV+E8CxGJzdRaa5kjNDWxEzHpus7cq3XQPEX7Ni++Oa6tpUt64kvOaH6yOs7UHsCBoTtrNVv0SIRbxIAg5bIHfOV/wDGujqItrfnc8F9M7TGlUfdbi45rdmZXiPRXF2LZuXbLIgKgtntGMzBRotwncjlT8P6K4u/bFy1ZZkaYOe0JysVOjXAdwdxU3F8DxJLE4vyjq5th895GXNmXLKrcJPbjlWjTEMnR9WRmRs4EoxVoONgwykESCRoedRUoNu6eSNs+ktqjSg1ODcpWyzSy8TGcT4Lfw5HXWnt5tAWgqTEwGQssxJiZie6qBY16JjcQ17gAe6xdw6jM2rdjF9WCTuTk0nnrXndaa0FBq3iev0VtlTaYT61LFCVstzHmlmpqVaT17D5qgxzdj3r/EtTVBjvQPtX+Na3UP5kfNfmcu1r4ifk/wAijNNmpia5r64+IJJpwajBrtd6WAfwPQvG3rK3bVhmRxKnPaEiY2Lg8uYoZxbgGIwpHX2Xt5tFJgqSOQZSVmNYma9NBvfyeteT9b1sW46nN1kdcM0dX2vRmY5TUHSTrRwBBi56/NajrPTnr5XNOubqpmdd551xKtK/qeatoliztvseeYzo5ibWHt4i5by2buXI2ZDOdS69kMWEgcxSxPRzE28MmJe3Fi5lytnUzn9Hshsw+Fbrpf8A6AwH/tv+C1N0j/8AtzCf+3/xqqrJ28yraJ2XnYzGE/R3j7ttLiWJV1V1PWW9VYAjQtpoaF8b4BiMIwXEWmtlpKkkENG8MhIkSNJnwr0zpNh8Q/CMAMKLxcCwW6gsGy+TtuUIMZsvvih/6TcZHDsHYvsDix1T3FkFhlsutx2jaXMTzMxsaRrSbVyU9om5K9s2ZbCfo8x922lxLEq6h1PWWxKsAw0LaaGg/G+CYjCELiLTWyQSJghgN8rKSpjTSZEivUuk2HxD8HwIwovF4w89QXDZfJ23KEHLmy+ExVH9KgZeD4VMQZxEpmkgtnXD3OtMjfXc95FSNaV1cQ2md1e2ZgOPdGcRgxbOITILk5YdWnLBPokxuKh4JwS/i7ptWFzuELkFlXsgqCZYgbsNK9C/TWPo8F/6v8NuhH6Gv9It/wDrXf8AiWK2Ko+rcvE2xrSdFz8QbiP0bcQRWZrICqCx+lt7AEn63dWUFya9I6V8E4v1uKuB7/k+a64jEgL1UsQMnWCBl+rFebCs6UnLezOhUlPe0PmNLNTUq3HSPmr0j9Dx1xPss/vvV5vNej/od3xXss/vvV837T/8ZV+z/kjXV909KpUqVfjZyipUqVAKlSpUALfjLDrW6h+rstluPmt9kAKxfLmzZcjBtpjlUmK4qVNzLaZ1sqHuMGRVWQWgl2GoUZj3Ar31IqhMSAwBt4lDZcHbOoZkn/zJ1ik+CCq1zhZs2beEL9Y15zcuvGrWreXQ+0CxaPeCa+y2bovYquyx2uV8MYvEr/KX+v8AA53OSlhO8LxK7dnq8NcOXKGl7akM1tLmUgtuA4B8Zrq5xC6jILuHZA7FQ2e22oR7moVidkNSWLLtYx62p6xmYJDZTmOGsxDSMpnnIihzYbI9vrLGIWWYI1zEG4obqrh9Drm1yBxMc6zq9F7LDY41lSk3KF7p5J2vnd7vvIpyxWuNi+lJtWrd65Ydbd0Aoc1sk5lzCQGkaUqFdNf9FYH/AMtr/g0q37T0JslOeGKdvNmKqyZga9D/AERnXFeyz++9WJ8zX/sLv7K5/wBNX+E3cdhixsLet5woaLMzlzR6dsx6R2r36LwSu0ffdLOntWzOnTnG914o1vQDij8QtX7OMIvrltP21T6+cEdlQNCoIO4J32qD9EpPV4nfNFr2zlf5zWX4P5bhZ6hb9vMqq30OaQk5Zz2zrqdo3rrhNzH4XN1Avpngt9ADMFiPStGPSO0VvjVXdbvlc8GtsGVWNOcMMsNu8vDeccQ84Gz/ADjys2wEL9YLmSQVILSI9KK1SYdn6PhUVmbPMKpZtMZJhVBJgAmgHEOK8SvW2t3TfZGgMOoUTBBiVtAjUcjTcP4pxKxbFu116IpYheoUxmYsdWsk7k7msVOKb35o21KNSdOCXVxcZJ5NJPLxNFjcM1ngAS6pRi6nK2jdvFi4oIOoOUzG4rzoUa4ncx2JjrxiLmXVQbTBQYiQqIqzBIkidT31R8zX/sbv7N/+mtVV42rLcet0UobNCfW1I4pyvk1kU6aaung1/wCxu/s3/Cl5lv8A2F39m/4VpwvQ9ftdDjX3opTUGO9A+1f4looOCX/sLv7N/wAKgxvBL5SOouyWQDsNvnXTattFPrI+aOfatqoOjNKa3PxWgBpTRf8Akni/6re/ZtS/kjjP6re+4a+sxx1Pi+sjqgQDXYooOiGM/qt77hrr+SeL/qt79m34Uxx1L1kNT0NOK3cP0dtXbL5LgFsBgFMZr4U6MCNiRtXmfFeP4jFFTiLz3MvohoCrPMKoCz4xNGb1niZwowptX+oEdjqBycOO0Ezel40IHRjF/wBWvfs2/CtFOMY3bscVKMYtuVr3N90itNd4BgjbBfIMOWyAsQFttbaQNdG0PdTdLrRtdH8JbuAq82BlIgyFZiCORgHTwrP8Cv8AFsIuSxbvBJJyNazICdSVDCVnnBAJkxNQ8cwnFMYwbEWr75ZyjqwqrO8KoAk95k+NalDNK6tc1KFmldWTubLpVxm9huD4B7FxrTMMOpZcs5fJnaO0CIkDlyqn+kaL/CsFi3VeufqSzgQYuWWZln1c0GPAVmMbgOK3rNuxct4h7VrLkQ20AXIhRdVUMYUkammxWA4rcw6YZ7eIazbyBUNu3ACaL2ggbQab0ULWzW8Rp2s7q6eptOlPGr2G4LgXsXGtsww6FlCk5Th2aO0CN1HwryfjHFr2Il7917rBWALmYEbKNlHsAmtJjeH8VvWLdi5bvtatZciG2gAyKUXVVDGFJGpoYeheNIjyW9roez3++ttOMYrO1zdRjGCzauekfpW4FfxNvCdRae7kz5skaZlSJk+BrP8A6KMBcs8Ve3dRrbrhrkq24l7BHyqMcU48AADiIH+ysf8Ax1QTD8YXENiQuIF9lyM/V25K9ns5cuX6q8prWlJRcbo1RjJQcLq3mEek/DeLPiMSEGMNlrl0KFuNkNssYAXOBly8orz1TIBGxHyrfninHu/E/srH/wAdZpehWNAA8lvaCPR7vfW2k8O+xuovDk7egFpGjf8AIvG/1W78B+NI9Ccb/VbvwH41uxx1OjrI6gSvR/0O+livZZ/ferJ/yIxv9Vu/AfjW1/Rrwy9hXxAvWLqlltEDLJgG7r2Zr5/2ji6vR9SFNXbtks37yMatSOHeehUqreWn7K9+yb8KXlp+yvfsm/Cvyf8Ah21/NS/pZy446lmlVbyw/ZXv2bU3lp+xvfszV/hu1/NS+5jHHUtUqreVn7K9+zNP5Wfsr37M0/hu1/NS+5jHHUg416Cf7/Df/wBFqp8SP57c8MPYj33MTMfAfAVXxoN1MptXxqrAqkEFGDqRPcwFcYW2yOzsuKuMyqpNxQdELEAZQObtXt0KdeHRtXZXSnilJNd12+T/AOGttOalclRHNjHi1m6wswTKYbN5LZjKZEGdjIqibaq6F7WKBzFUa7cuOgZlZdmusAcpYTHOpXsvndk8st5yGYIoyyFVJhlPJV+FcnDOSpfy24FbMFYLlkAgEwAeffXqTl1uyQpShVUowtZJpN2tnqjWspN5A/pLwu9iOF4IWbbXGCWSQuWQOpie0RzilV3D4O4iqitjwqKFUdjQAQBt3U9enU2ulUeKVKp/SYpNeKKmG6J3LkhMbngT2XJIkkgmH9o2113iBYHQW/mU+UvAIYiW1hgxGrbEaR+SUNy5bUmzaXMcogIFkSAZIA2Ukiq68Yx0tNgaTlAIE9oASdY7Mn3V63c5nS3UXiggeDP+r8f8qfzO/wCr8f8AKhrcbxpWVsQYEBo3khgTpyg1cw/E8SS2e3lA2O8+6NKxw0+ZcdXVCxXALjoyghSylcwOqyCJGm43oOegd8jXF3JkagmIBYkRm31Gvhzq358xwAnDgnXZhHf3Vfw3EsQVBdCrGdIzRrpqB3a0tBakxVX4oyPEuFBbrq3EOrYOSV+k7M5my7xADD3D4R4fhySCOIFoymD1kQpBJ32OWDMjXxrX3kLmWtKx8bQO++4qPyIfYW/2K/8ATS8OZfjNUZfzOjvlGPbPcbsibk9vKAoGm089s1FP5AX4/wDFPOmstsOUBvf7udFhYIIPUpIIIPVLII2IOXcV1i+I4oRkTNo0yuxA7HuJ0NFg5j43VHGA6N3LdtULhyogsxOY67nTemx3CnUITljrrOx/2qDupJxXF51VrXZO7gbaMfRg9wG+5rrH4m6QgaY62z9X/ap4VYqGJOzI5VbPNHdviNgqG660ARIzNl0K5tQ0R2dYPKn842BP09rTftfP2eNAbdu7k14erGBI2E9Wui5wSFHowJ2kHlUttLvajh6xrExJ7WxlZ1MGeXjAnuxM47sOXMdaUZjdtwQxBmQcpytBAgkHSN6E8YsdbcBt41bHVyjoWZZKtLHWJ00kSN9aa/13VL/MVyKHJtwCV7ZMLA+tCtoDrEA8na1dbKzYFCXLlxGuriGzd8QSIPPaKNsXZTbhF5cwOPBhFnW5GpQhpDa8zuZ0nQmqt/BlRJx5AYZk/piQM7iTrrrKwfVFHVa+yMRhgh0kOC0goNBBXSVCka8j7Kz4BySPJbbQoAlDEwhIEnQdp48Z1neZkzL3Rvg9wWyWv9eHbMrHN2QAFKjNJjMCde+rpdA5TMMysqEQ2jOJUTljUUHHEcbbYraw30ILFTlM5ZnbNoddo8I0oli0uK5dLKuWUsdAGLobYtgt7M2saZR78rst2OcfZgkXrZCgs2UliAJkwoJjQ1OlxDcNsXELjdQdRpOvdp30GwNi4zFvI1tmRacESDbIGYrsp9JgdDtHsv8AChdZmuXMOtp9NQAWM5gSWA7gv52XYuwn5AfD8+6qvEeCvctOi3OrZhAdZzL4jbWh1zjWOXOfJSwBOWCASstGgzScuX3zprpZwXE8WzhblgopBJaQYI2EAfOaXYuwY/QrEwScc8yDpnCgS7EZQ0zLAAzsoEGgWIvo7u6cSKqWzgZL+VFZyQPZFxRyEAbRI9CN254/D/KqL8FtsdbFs6Bdba7AAAbbAAaeA7qlmTMxNq0Gy5eJ3DmDKB1eI7RZnAYAEEsDpGvorIjQ2MS9svn84Oq5MgAS/lzIqqXBG+oYnl2q1Z4Ba/q9v9kveT3d5J99P5jtQB5PbgagdUsA940pZlzM/wAI6PXMQhe3j3uJmYbXVgkIRBLiVAAjl2j30Z4L0WvWWc3MS14MFADZoWCSSJJ3kT7KIYPC9UuW3bCAmSFQKJgCYA7gB7hVXE4zFi4wVJT6LK2UHdouZhmBgLroPjOjNEzCPm894qHCWCuJcH7G3/Hdoe3FcYptg4fMGFsOyn0WYqHhYPZWTrPLeiOFZvKXn7FP47lYVM1mLsIPoCTsNTQ1ekmGIB65BIkSY3Gbnzgg0RvTlaBJgwDsdNjWRs2LwUf/AE+0T9aSo1yLJGaTE6QOS6VzYY6EDp6R4bX6ZNN9fCZ9nj36V3c4/YUAm4sEEgiSDBKkAgQSCDoNdKBWbF6DHD7MRoCVkjuadd9ZP76mxS3winyK0VVXbq+yxDZnICx3jK2g3PwYY6FLnFuKWLlu7a8o6loZC2qskSSwmOQJB2rP3uDMA4PELukBiFun03cKQRc9YxodAuu80Tu4W8crHBWWLZs4ITcudcxPNTJEHc66QZ+rxDKT5PbRtTDQ8nI7LrmAH0gUR+sT41klHQgCv2kAUnH3QWUXB2L+qls2oz6ElCDt6RECYorwfoy+e3eXGXXtg5shzwwhlytmc6SZ23Hwsvws5mAw1gqMirNtfRDMrjVturOkCASRrtUKYrHI0JYQWgzRtmy9orp1m50nT3amGWgDV3i1tWZSTmQ2wwCsYN0wmw1k/DnUSdIcOco61QXCMoMgkOAV0I3II0qPi2FeXa3ZtuWtndFJLqQUDEsJXf2R7qHYjDObqocHayZoRxByhBCFgIgejpUwx0ATv9I7CKHZyFYsoJR91MEEZZHv35Uqgw2Cd3Xr8PajqyWbIn9KWk5e0xgiSZG/MzSphjoB7fS221k3grZAC3jAE7VE3TewM0yMhCkwYkzEQD3HWiMWP1apcQKSOrayoyvmzg75ewfYDv4Vby4kdFocLIn6b2RyY6qNP1gWB9kA1YwvSi3czZQTlOU8tddNR4VXskrcVT1BT60AhwIbUDQROUaDv9xP6D9X4UvLiQtDhZj/ADphduuxKqIgZzCkaSsKYJhvidtK6ucaw43xGKMkadYfHT0fefZRMG7y8kII09PcDeVA0n5Vd4cfS67qOWXq83jObN/Z28ad7VC0eFg3A9KcPaBPW3XDje4zMBl0gDLode7WPCiuD6U27oJQEgGDy/eKsxh+5N5259/tp82H7l8dKl5cSLaHCznz0PVPxodjulVolrDBwWGQx3Op1BjunXkYonnsfq/D/Kq3ELloIcjWlfYF9vZqO7wNLy4kLQ4WB8D0mw+GDjNdYSpLOcw9AAEQNNAOW9FOIcWDBBl3u2ef+1SucO30hFwWDaKmMobNMrAIOhEZuXdUnEns5Uy5c3W2eWv9MlZLFf3kRqFvdZlbOOw4QKmKxCFiDuZURBnL2ZjunlpoaJYDjtiwc4vX7iz1MMTlUkFgYMaQpEiak6692SowhUqBrlMtlCtBWAe2Igd8HwsWb9/OMwwgUNLgTmVZiRrocs78z7q3nOTnpth/WPtytp2c4nTmPnXdvplh2YKGJJIUQrblsoB05n5a7UTFu0fqp90d0d3dpXXV298q/AVQcvjo5Vx5y/V+dSu1vnHwrnPa8PhVy0GRyOIfq/OqHHL6tbDNmAtulzsQTKsI0PLn7qJC5b8PhUeIZSjBCoYg5TGxjQ6jvploDHjiGGygB76tfyt2IVtb13WV7I7TtInZRp36TgeMAsJ2muggsHaQSGYsJB10Bj3ctqoOMUtsQMO7AuSCvLQ2wsZRO+/hrR2wUCgQqwBoBoO8DwqegMXex2GS4wL31GbtIDKPnLFyQNgVeDMaAQCait8QwyrC4rEgQPrET6KmOyIJInlq1Grr3s02/JsgJBzay2cjdR3aRvM0g2JkaYUagAEN7THjEnfkPbT0AHPE8PmJ8pxQyzrmJESWIGhPKPHTfSjGF6WYfDg2We4xtsyS8sxMgnUA6AtGvqnuo+9qywIZUIOhBUEEeII1pmWyTmKrMROXWCQYmNpAPupbkCtw7pCl9SyAwDGunvirXl/6vzrpDaEwFE6mF92undXXWJ4fCrloCMY79X5/5VncR0pw+LttaOdFdHYtoCotsJHPtcxodAa03WJ4fChPGb0FBZuWkcn0XyjMJAESpPhp3+yo/IoLwHHbOFa8pNxtQzlshWQbVmVy6j0kmdsp56EvwviS3r3WJ6LWEInTTrLg2PsqHDXrvXkOLBssXgqvbA+oGncx3DkdtKt4REXEkIAqiygAUQAA76ADasZbiBG83ZPLQ6iJGm4nSvPrOJwiqipiMSghWIkQqqqGDl0nLAkTtrtXoVzYxoYMGsv5VipQrcwhR1UCWBzGArFSAAe3lAjTUaVqz1BFw/jOHw5zrcxFxWJsw/oqVBcsFMctJE0RPTfDaatB55TA7OePh3d1Q4fGYnrBnu4XIrDrACcyjYxtB9v+VaBCp2g+yPZVu9QB8P0zw73BbUsSxy+gYktlAPz9w9knM1NlHdTzS71As1LNSmlUz1A2asS2Hw1tlDG8PJTnGlok/Tkx2RmgsJ1jQ981t6E4rD4nrGNu4mQq2UNGjFUCyAkkBg59Ln7IZ6gGdFTaa672rt5oTVLhkDM5hgf7B08aVF+CrfGfygW80gKyDQrlUk9/plt6al3qCPB9GrdoZUJAJmN9YA5+AFVeMcDtkLnW5cksnZnQMhkmORgL7xVrzbc7/nUNywysqlwCdgW1NavsnXd8YNwPBbBviLV63cYdZmZTlJKywknUjOQdN5o+ODD1j8BQxbgYgC9bJMQBdEmTA0561b82XO/+9TLhLnxlb+QuG9U8uZ5CBzq3hOjVu2uVCQN6ztuxdgRj7UQIkpOuxkmf+9EOFYC8c04hLw02gZd98p7o37j31XbhMU3xle7jWDsvkuJOUkA5eyY+sIB05/4d6GObMynC4rsqzZgsqSFLBQY1J2HjRg8Mud4+NMOF3O8fGsbfQM7v5wCrxFjMYTEwATJWNgDEZZk/4GjmL6MW7oAckgGY21gjl7TXPmy73j41X4hgLgUHrAgDCTJ1kEBfiR8Kv2SNvjJLXQ6ytwXFzBhm1B9beRXXEuFhVVpJi7Y7vtrdDsFgLpuAeUpche0gK5pCoC2na31M+sBVrH8PdVUk6dbY5/7e3WS3rumN3Z98H8T6MYe0QvU3rgdTmZW1EMigbc83eB2TVQ4HCQreT4iGPLcZQqgkTGuf5eySXEcTmyPaxdu2ANQxktmZIOQ6nSYJGzSN5ESG7mUtj7GUFSwBQSFKZu1AjZh/a+HV6nKEOjGAsZWuWkuJJynrNCY7Q79O0dfb7Sb8mHjWXwNjEM4UY20+slQFLFQyswiJAymPAMPCLd7hWNg5MQo3gMoPIxqROpg+G1L8yht8EDzNcebh3n5UIxnCcYztkxChCDlBUSpk5fq66Rv3c664dwfEKzG7dFwHaNANdBEd3PnNW/MBYcPHeflQ7jeI6hVIRrkzop1ECZ9Ez+d6tjAt3j40J6SYd1RYxAsanXtHNCNpK6iN/dRvmDvEcZRXKC1eYhsoKr2SdZ1iRBDDY7Ve4ViFvqWC3EggQ4AOqq2kTp2vkaCYtLouOPLLSAMJQ+kARoBPa1GU6aTMRRLglm4yNmv275kdpCIHYXTsiN5b2MKX5gV7oVhmbMVMzMgkayzT7ZZq6wPQ7D2XDoGBAgazyyzrzy6UFAuZ2Ax9tZZxlaCQesYaZxoBBTulSN9o+rut6HErMt6PokEnKgidD2p011YeFT1BquIJ1dp3AZyqlgo3aOQ0NZmz0tdhrg767elm02mYtnbnE1qRg27xT+Rt3j8+6svUGbPSK4LiocHeMsqlgSQAWC5pNsaCZNR3ulTAkDB32y5yNGBIXPEA2/rBVgT9bwk6fyNu8fn3U/kjeHxp6j1BvBcY15mV7T28oBBJJBlnXmi+rP8AaFXMRwG09xLjZsyej2jHpBtRsdQp17h3CpfIT4UH49YZSD1wth0uWx/SRnMENKbFQDHPf3R+Y9SfD9CsNbdXRWUq2YQ0gmGGsz6x2irlmyFxTAfYr/G9BrVq42JATF2mVWIezKlxlQgiQJJzQTMfKKL4e0RiT/uV/jasJbgEmQEQeelZTiPALFpwowty4GALMrtMggKDJ17yZ099ao6ams3xbiCuyPaxi2YWCpBLHMyMCbbRBy8yuzeMjT6EBr4bD5UY4K/DSYGaRBCLIkAEhiaPdGcLaCM9qy9nMcpFycxykwYJOnaMUMt4hgys/ErRUEMV7AlVKkjMDPh7674ZavM6qMetyCGZAq5ioa2XHeBqR4ZhtV9AaqKWWs8/BsZHZxUbaFQdlI0Yjv7Wo5RpUmI4RizcJTF5UJJjIpI7UhRpqIkSe4UtyAdy0stDeEcPu283W3utzRBiIiQQBsBtRGKW5A4xD5UZgJgExrrAmNAT8AfZQS30kfIGbDXQS5QqoZjAC9sHKBBLADade4wZxaTbcSVlW1EyNDqI1keFZe0WFlf57l+kMuyPqSiELFxoC5JbuJIIjap6AtP0uYCfI8TyiEOxnlEzp3c96VCnuPlMcVQGRJKiPrTAzTBO0GNKVLcgaLzld7v7pqK9fZz2kB0I1SdGEEe8Vd87r6p+VCeLcWth0dnu2yFeApGUwMxLAiCQNga15cR12fAIYVQQRZtgg5pFsTIIIMxvIFXfOV3u/u0DwnFbBuqFxWIZgRCltGAhsp7P7++tL54X1T8qm75ZbPgMmMRdntcOt89hb8I3HOP3UR4Xj74aPJRZB3IC6wNNFHu91K5hQRAvYlViCA418ZMxOvx5USwHEFtrlm48SczkFjPjVuuImGXALzhd7v7tLzlc7v7tULv6RcKpKsWBEzKnkcp/y7xrXR6f4eSIfRWfUfVQZmI79KtvpMfYRd84XPytQY7HXsoAti4CYIK6RBM6+IHxqov6ScKZjOYzEwvJQCTPvFEeI4tbyZCXWSDKEA6Gd6m75QV38gF4XHXuuDNhghKa3BG5CsykAesANT9WrfEMfcKoCNDdsfV/29upMNeyXC+e6wgjIzArJywRtEQfia64pxUMqrlIm9h/+Pbqpptd4NOz7gAso8w3DdwJMnkdtZ0iIE8j7B0A4kjhvIiJMmVneO+Btp8qK9I8XbOQPduWSQwDJMRmtyGynSdBPifeKu42yHZvKr9oOFuaAgEEAiANZhdZHMDkQeo5TRYXhqW2zpaCttIGsH/tRDrG/IoPa6U2bdpZd3C28xeCZCN1RYzrOYH9+td/y1wsTn/utp6W+n6p28O8VlfkAjdvONv3VF5Tc8fu11huMpcQOklSSAdpysVO/KQa785fq/Or6D0OBiH8fhUWKs9auW4oYdxXwI/cTVkY8d1R4ni620Z2BhQSY307h309B6FK5wa2WzGypac0ldZM6/M/kCrGDw4tCLaBASCQF5gBR8gB7qA4+7bt5f5zetdWRag58pOl4khd+y4GY91aaxxNXUMuqsAwO2h1Gh1p6D0Mhdt389wnh9tu2SCBBYAuyk76kxy3JPhXYW5mEcOWFOm24Mq05dIjx9veRxHBd+rv3reZi5yuYJLlm0nTQx3aDQ6zLgOG9XcDm7deNSHaQTlK5j4wY91Sz0BfwWMutbVnQox3XeNSN4E6a++puufx+FcY7jC2rb3GBKopY5dTA10HM0Eb9JOFBIOcRMyANQXUjU7yp08R7m7wAe61/H4U/Wv4/Cg56dWQwUpcBY5RIUAnO9s6ltgyP7Y0mRNe/wDpKwqlh2yUzTlCn0Osn607ITtzXmSAvyHoaDrX7j8KE8Ye6WBFnrItXYJSYc5Qq+kJVuY8BrU3CullvEMyorgqobtZRILMkjKx5qfl30/GcCuIyZiVyEnQAzIiCTrEd3t3AIeg9AanWrilPkkZiR1yk7shZ2ZQvrCJbv7zBM2GPlJn7EfxtVTD4Ipf60XbpUlyUZiVltgomAB3QdhtVy1dnFH/AHI/jNYy3ZgIOdDpPhWMw2Hu7Nw21ss6qNVCgjnIgtGvLx02uas50qNksgu3LtqUYZrfql7chok6kDlG/hWi61IUFs3Y/wBG29ojMo3UA6xrIgbcudafDcLtW2zJbVW1EhQDBif3D4VkMRiMNndvKMRazxd7OgPWKt3ZJMhYEsO4A6aHF6U2LdpTLui2g+eDJVbgsknNBnNr7JNMtQHZpTQP+W+F9c75T2H03HdrqI0ncctaKcP4it62LiTlaYnTYlZj3Uy1BYmlNPmpZqXWoGNUTwOxp9Db0JI7I3OWTtzyr8BV/NWWxN6x1wlrinr7u2SM64cq7AiWAyztrmBkaaMtQFm6N4YiDh7RGmmRY0mOXifjSod0UuWi13qr926It9m7mlNbmxbv15chSplqAtlsfq/E0zLh+eShmCK3XyBbymCZe3lXSBvO5mu+J9H7bBc+dtWTs8g6kMTB2jT31jaXCjpbhxMv5MPv2afLY/V+JrP4Lg1jrrahbyOFzKWByRlzFZmDGcj20ePBh6x+FLS4UE4cTBKddG2FPjmfX3Afurki/wB2FEjYm5odPjGtDhwjDT/Q4oEaQEePR5Q0bDfv9tK1wPDO6r1WJBYxJRwonm3agClnoiXjxMKHrAo7OGzZo0L5QsDUzrM5vlT/AEkDTC851uby0Af2cvvminmUesfhS8yD1jS0+FFvT4mCl66DK4bUCAC+5ZJnwC59vD39KH1zeTjuIzesu8965uR1jeifmUesfgKr43hCjJOdu2Iyj0TB7R8OXvpaXCheHEyPCx1nbFk2iCQyls0ysTJjXtHTw9/XFepyLlyz12H/AOPaoXg+E2fKFAS/bcoIJXsR1a6TMSFgac5olxThQVFOYn6bD8h/WLVVKV9yI3C3vMoC9iWAZrWFeASDIOx11nYaTEagVz/OApL2MINYloAjUKPSiADHv8dRFkYTTOmKVtFAOXUBYAGgHeO8xM86sYdcGMwC4ntFZJAmVfs/NTv3/DoyOc0/ChNv6ZLKtmIASCuUkEd+pJmO8irgwtk/Ut6/qjnPh4n4nvrFNgsIoX6PEAXLZyiRIyuUAyiY9u0HxNF+juLsqRYtpeWST2wCAxUuRmnYAR745UyBoglsCAFA7gPf++uM1rw+FSHDDvNQ+bh3n5VlkXI7DW/D4VBjynVPGScpjMBlmNJzQN43NS+bx3mqXG8IgsOWzMukgRMZh3gj3QZEimWoyBZu3+r7NvD3GBcssKSBAyBchAk67xyGm9H8IqLbUZVWFUZQNFgDQeArIW8NhSrE2r0G7aMIQ2uV8rCIhQM2m+o0GlaLo/g7Zwtrqy5TLoWy5o13y6fCorDIpJisUWfKth1DuA0gnRmhSFIAIGXcz3xJys1/FyexYAEGddRsZkxI35cvZQnFYXCG5cD2sQpBYErGVjmuy2sSZDjnpHKo7uEwYmbWK0JYmBP1H5HuiBpz5xQgbFzF80w50GmsHQSfeZ/AxrHebEZlAs4cyksSBlzBElQZJguWHPQDXTWXo7wbDlmuW1vKyzbPWbkGG0Gum1HfIR3mmRQFcGJ7EW8NoJbQxmDPAUTtGQz3z7KroMWRJsYQGYII5AkSIPdJ37tta03kQ7zS8jHeauQARfEyxS3hwMzBZEEqGOQtB7tY8TprA64lfu5EFtrS3IZnzZBIECYO28kjQHQ7yDfkQ7zQXjmGth4ZXabF7QMBI7AKAEbttIM/OJkCXD4i/wBfDraNkl4ZQcwUehmk7nTYd+1WrZHlWkR1P/PWf8lwwxqdi+t0usNC9Wx6poEkzos7CdO6a0NuzlxP/o/89YvdkQIE1l7OIxjKrHyR9BDZpnWHObQZZjYCNN+eoZdK89w93C6G5hsUrmAATMxbYAAsRrlU/I7TGvPQBovjESbgwi6hSW0GogDcDRjlA5z8TPDbh6ub3VBsxHY9GJlRJO/OsvhXwqyq4fFLMSYOYlCVXnzGbeDB8dIr2FwoA/mt+LlsADXMDndMpAkKNJmTodt6Zg3C2kIkBSDrMD2z86kVQNBArOdG+JW1Iw9uxetjtNLjshjLMMx1Oux5+6tJlp3tAKlSy0stO9oBhWbvYm95TcCXcOVOZbaFlzdZkAAYAZic4fSdp7q0uWsUotnFknC3c3WsvWZngw1ztRlgjmATsYnsxTPQB/ga3ZuG+toOcoDWh6QC8zJMBiwE+Ptp6GdErVgXHFmzesnq0lbsejmaCNSZ98ad80qZ6AIeR3vy3+dVeKYW8E0ui0TszNI07RET6oPsEmpcJxm8yAsgRtZU6xBjcfGoOI8Vu5RFlbvaGh0jQ9rU+731o7nM7X1miIsJYvm4Pp0dCshQwza5SpkbiAx/OhHyG9+WoNhMWRdtnyRUIUQ42X6MjKY1gejrRnzrc7h8D+NR4OZV1nIGDgmO+3HtKif313b4NjJGa+CAQSAIkcxM6aVyOkuKmDhveGEcjz18PdSbpPiRthSf7S1l3OZj8ZyLOKY2iA91ULbBrgBMbwCdarjiif1i1Gv+tH41UxnEbl0g3cEtyNFJymAT47HQE/5VADO/D0idAQkbgk/47VjaHMt6miDOGvda2W3dRmEmFuSdCAdjykfGpcVwy+UYI+Vjs0zHjFQYO2tppt2baGCJVI0MT8YHwqfE8ZvDLlQNLAHQ6DWW92nxosHMvxuiI8NwvFB2L3Ayn0RMEanTTcRArniOBuBUJOnW2PrT/r7dR4fpFiS6q1gqCoJbcA5QxBA8ez4xUvEOIXCqAj/W2OR+3t1ksF1a5i+ss9wVOFY/vGvPvHjXQw79/wA6YYpvyKfylvyK7szlzELD9/zNSCy3f86jGIfu+Vdi+3d8qZjMc2TVbyJ/yalvX3A0HyqAYy5+RTMZkgwbd/zroYVu/wCdcDFP+RXa4l+75UzGY/k79/zNMMKw/wC9OcQ/5FN5S/5FXMmYGbguNBbLiVgszAMJgGcqyQdBp8KZ+DY7liU+7z0PJdpn46zye70gxSlgcKzAFipWYKhmCz2T2jAMDkR7K5PSbE8sHc5jfuIExl21Ma6x7xhmMy/w/h+IXN1t0XJMrAiBzGgE++uMTxS1budW91FfQ5STPaIUcuZIHvqk3SPFQYwjyFJEzBI1KxG5AMGd476o4otefPd4fmubZjP1TAg5duY/7E27AS/lJhonyhI5ntxs3OI+q3wNO/SLDifp00BJHaMAFgSYG0q2vhQXyeRl82dk9qNQJhgc2nMO2hHM78itjo3hyoJwqKWUSMpkSNVJETuZ76t2A1bslgCDIIBB12O2hFU+LcJv3FAtXeqaTrJ1EEcvGDVy0zKAAIAEAQdhoNajv4u6AuVZl0U6HRSwDN7hr7qO4zKVnhWKF/M11WtFnOWACoIOQAhZMaazy5zVyzbIxOv2P/OKqcO45fdylyw1qFLAmSD2goHogSZJ35Vas3CcUJ+xPL9cVrluzGYTillpTSmtHd5kFFKKU0pp3QKKUUppTTu8wKKUUppTTugUUopTSmnd5gWWlSmlTu8wUfPK9zfL8abz0vc3yr56uYiC0qgCkgEqIMOFJ05KNSNz4CpcM4YTCmCRIVYMcxBI58jXM9omj6qn0FCcsKn+H6nv/ntfVb5fjS89r3N8vxrwTq19VfuikbS+qv3R+FY9qkdHwa+n+Z7HcQnbE4gbDQrpAA+Okz31JgLnVtma9fuQCMrFcuoHIfjXilu0seiu7fVHrN4V31a+qv3R+FO0yJH2buk8X5nvg42vcflS89p3H5V4ILa+qv3R+FU0xEq5yISpAEAQSTBEzy79N9hVW0yZrqez8afvT18H4H0OeOL6p+VV8VxJXy6umVg/ZI1idD3gztXz8+KAAJVBpJGQTOYgoJI1Ub7kyDEVdayPVX7o/Cj2mSFLoCFW+Ge7/dT2nCuEuK3XX2VVClHYENCBJO2s9onman4pxdWRQAf6WxzH29uvD+qX1V+6PwqDG2xkPZX6vIesvhVhtEpSS1LV9ncEJSxbk34n0UOIDuNIcRXuNfMxRe5fgKWUdw+Ar3Ozczwexcz6a84LT+Xr+SK+ZQg9VfgK4utEQqmc31ddFJEfCj2dLxI9isr3Ppi9xVR3fEVEOMp+WFfMt68cgIVWOaBCiCIP591Qi/2gIXWB6A1kb+GunhFY9SjDsy1PqXzsv5IrocUX8kV8x5R6q/AU4RfVX4Csuz8zPsXM+m/Oa/kil5zX8kV8ydWPVX4CosgzHQeiOQ7zTs5Ox8z6Fv4RmYkYq4gkkBdAJuM+va10bLy0A00FQJw+5P8A4y7EDnz57udNB8TXghRfVX4Cm6oeqvwH4U7MXsXM+lOH4sW7aoXNwie0zDMZJOup2Bj3VZ86r4fEV8xC2PVX4D8KiZ9+yujqPR5HL89aj2dLxI9jt4n1D52Tw+8KXndO8fEV8tXLsMRkWAPVGpgnL7zz/GusNcDTIU7GcoA13p1CvYi2VXtc+o/O6d4+IobxTJeYHrMn0dy3AIgi4ACdGGoj920V86hB6o+ApFB6o+Aq9nRl2PmfQaWyt1bgxLlQVm2WGUhUKaAGASYY6R8ourxFDigcyj6E/WHrrXzbkHqr8BW8/RLh0a9fDIp+jQ6qPWbwrz+kp9i2ade18Ph6pElsmFXuezniNv7RPvD8aY8UtfaW/vr+NBxw+39mn3R+FdeRW/UX7o/CvivhZ9V+P6GnqOYW86WvtE++v40vOdr7RPvL+NZriilGs5ETK10I8pJylWMgj0dQNSDQazxG42Ea6lu3duddbRB1fV5lZ7asGUzknM0E6hcpOsiuqn7QzqRUlT3tL3tXbhI6PM3vnW19pb++v40vOtr7W399fxrz2xxV89qRoep7Pk4Bc3HZb0gnsC2YWASV9I5ga13kqeovwFSv7RyoWxU9/wBL9oVG/iFPO1n7W399fxpjxiz9rb++v40L8jT1F+6KfyNPUX7orm+Fn1X936F6jmEvPNj7a199fxpxxiz9rb++v40BuYZPKE7K/wBHc5D1rVXPJk9VfgKzl7VYbfF7+f7R1HMJed7P2tv76/jSob5Mvqr8BSrD4WfVf3ftHUczxc864NNSr3D9XiKK5NKlQzRzaGn9pv42rsU1KhhT91CNPSpUMxUjvSpVCDGoMb6Df2f41pUq20v5kfNGnaf5E/J/kDwKampV9gfCnSb12DrSpVQK9tVenpVDB7xU9PSoBEf41EfT/sj97UqVQaHVMaVKqUQp6VKhREVyaVKhB1pMaVKgR0Vrd/oiH84v/wC6X+I0qVeB7Sf8ZW8l/kjXU909SpUqVfixzCpUqVAKlSpUAqVKlQFO5/4hP91c/jtVcpUq3VN0fL/tkQqVKlWpA//Z"/>
          <p:cNvSpPr>
            <a:spLocks noChangeAspect="1" noChangeArrowheads="1"/>
          </p:cNvSpPr>
          <p:nvPr/>
        </p:nvSpPr>
        <p:spPr bwMode="auto">
          <a:xfrm>
            <a:off x="0"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8549" name="TextBox 5"/>
          <p:cNvSpPr txBox="1">
            <a:spLocks noChangeArrowheads="1"/>
          </p:cNvSpPr>
          <p:nvPr/>
        </p:nvSpPr>
        <p:spPr bwMode="auto">
          <a:xfrm>
            <a:off x="970813" y="2587305"/>
            <a:ext cx="5878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dirty="0"/>
              <a:t>Information on what size oral airway</a:t>
            </a:r>
          </a:p>
          <a:p>
            <a:pPr eaLnBrk="1" hangingPunct="1"/>
            <a:r>
              <a:rPr lang="en-US" dirty="0"/>
              <a:t>to use on 4 yr. old child</a:t>
            </a:r>
          </a:p>
        </p:txBody>
      </p:sp>
      <p:sp>
        <p:nvSpPr>
          <p:cNvPr id="108550" name="AutoShape 5" descr="data:image/jpeg;base64,/9j/4AAQSkZJRgABAQAAAQABAAD/2wCEAAkGBhQSERUUEhQWFRQVGBUXGBUXFBcVFxcVFRUXFRUYFRQXHCYeGBwjGRQUHy8gJCcpLCwsFR4xNTAqNSYrLSkBCQoKDgwOGA8PGikcHBwpKSkpKSkpKSkpKSkpKSkpKSkpKSkpKSkpKSkpKSkpLCksKSwpKSkpLCkpKSkpKSkpKf/AABEIAJwAzQMBIgACEQEDEQH/xAAcAAABBQEBAQAAAAAAAAAAAAAFAQIDBAYHAAj/xAA+EAABAwIEAwUHAQYEBwAAAAABAAIRAyEEBRIxBkFREyJhcYEykaGxwdHw4QcUI0JScjNTovEVJGJzgpKy/8QAGQEAAwEBAQAAAAAAAAAAAAAAAQIDBAAF/8QAIBEAAgIDAQEAAwEAAAAAAAAAAAECEQMhMRJBE2FxUf/aAAwDAQACEQMRAD8At8U8YQx9NzACTp7tUP8AG4aPAeCzWa8f1K9PQGhoADTpJkx0nblZM4nzgVWhrXaWxMDSGggmNFpFnQb3gnwGPbVLbdD6zyPxUU7N8o+TdcBumuXVf3fS5lVo7fVpmJ7pH83Kd4kbkKvk9Rrcxc09kdTqwJeHGm0aSbFkHoAdoumcMV6lDF0e0LKUDQXOp9rpbUnSOy/mN49ZU2UVT/xgaHOOp9jQDWyHUj/hNfbRE2PIRvZPF2iOReWZbiQj98q6dOkExoJLYi2kuuW3tN48QgNR2p3iUe4tJ/fa86pLnTqDQ6eeprbNd1A5yhGGpAGXch9UfpEt0T2bASLnYdT9lVfVIO8vO5+gXqlYuJ67f2jw81PhsLvF/E/RGzqKbcKSZcfcpmUByAn3+KP5TkbantuNuXX09Qr2A4YDpcQCGEFwLTeYHfjl49DzS+in42zHuHWPoonYceXktnhMqIdUaaRPZi7R3aggjzDhy2uChmc5ewOmnPZukiQ0Ec9LuUgLrB4M26m4c1GQeYV00CSRBmbWPP8ABdWsPkjn3vbeyPoHl/AOvaVpGcMOidRjbYC/kqVfIHiTuBzjf8hdZzxyA4CeFMcC7mEzso9UbJ0IHJwTIVzLS3tG6wC2bggmxsfZv7p2XHEAMIjlteHAgx4jf0/OSnzjK3dtW0t7tNrTNoLAwBri5vdlwbPiSedlRwligxon1DwzmJr4WjVPtPY0u/u2d/qBRQBZb9mz5y6h5VPd2r4WqlFcKHoSpNSSUTj5szHLXmsxr9NB1YtgOlrQKps42MAkjb5XQxp0VtJAeGvM2s4tMAz0MfFXMwymt2YxLyAz+U6u+S0EiGnYwyfyE3J6GpznVJIhzpBtrmZcefO0Ss70iydug3lNQHGM1VzTqGoSHBzZDmMmk3W4aWEuAbJECQn5dV7XOKbqgHecHOFVjmtLm0yTIZcd4WcLAgHkh3DmfswuJZiH02vYH1ANQm5ESQeYBHvR/AftULca+sKbCXU+zbpbEAbQCbAkbDonxV5Fz25GP4laDjKhgAFzrAkgQNg513AdTdC8TTPc8QR6gyiWcZ67FYp9R25vtvJEzv0VeZpsd0g/OUzZCgnS4aqNotqlssMkxy0ib/nJWaeTvJcAwxEi0dQD4xHyXSsgwLDhGWs5oJ8ZA9/P3oXxDmTMM0NZGqABaYA28rpWzRGKQ7hrA9lTaH6abgJIiXEg21fqi7csaHB4eNQEHaCy/dcP5hf4BczxPEtV1rj1VJuf1G3k/EoDKR1V+AY2v22oTGl0Hccp8fHwCgrZBSqAtsGk6ojZ17+87LnWE4wfq7xlaXLuKA7mhZSLTQ7G8PFr5iCSbgRMDeFfyDhUa3F4BA0z4kifqimGxZqNl3pPIHe3oo8RnjKIgWB384TJoVxH4vL2E3a0AHpc2iZCB5vh2QWkTJkeog/niq+N4kJPSEDxnERJmRbr+fBc3YktEWNyoarDz5+W6pvyNrmkHfl4L1biPUSefVT4XOw4AO8p5IktMy2KwBYTbb4KGiy4/VbLF4LU6RcH5LNYkaKsCwBHKbSN280UxZR+hzNn6zW0iJw1FxBHflpa+55uAG9tTQHblAaIvb8hG8xrfxntkhow5aIfqaGlhcGgn2qZkRsRLRyMg8K+49/wlFk0fQ37OrYCgP8ApcffVeVqtaA8M0OywtBv9NKmD5loLv8AUSijq6dcHssCqpNSoU3XVtuyCDZ8+8UYij2TMM1xf2BfNQCGOk3GmSSQRvO0hZokj2bRJ6WHNK8O8fG3M+HJXMpriah27osROojvgjVYd4NsszejXGK4DMye7SywDYlsGSZJuT1TsD3GOefL13+nyUmbYqadNpiQ0bSNyTcHneT5qrUeOyaOsn3n7Ae5NDgmTTEwrp1nn+h+6IUTNEeUfFDsG3uOP930RDDf4I9fqqMzLp2nhB//ACNAkT3BbwH+yxvEsOrOO8StnwpSjA0I/wAth38JQjN8sIcX6JB/m1Nj1uklw1xjZzjFV42HrzVB+LPS3lK6DgODWHv15POLx+efVTZnlGEb3QwAcryZ62SjOD+HNBVBMwiWX1Y2P6q7mWWUtmOumZTklR7wxoknw+PgENMVRaZ0bhfh/XS7Soe0dpkNLoY3z/qKCcRYR2lwgNE8iDBG3kF0HIMF2VJjBybpn5n3rMcTUrkdZTedFWcvxmJeTB5boY+5l59yJZxTdqInnuqmHyvUbn4LloyyVsShUpqz+5giWn0UzOHmx7XwASUMK6k8XluxKNnKLCWWVCWkO5IFj6X8RsxcwZMD2ubv5fPktH2RBJ5IU6nOIp3sHEk6Q4AcyWn2hG46SjF7BLgmNwvaY+o2/dBEFrQ8llO50+yXiJLR7RBiSRILDv8Ap+fNGsFU1Y+p0moIuWhrbAGLwAGw4XEB3IoELfn5PmqMzndeBuJA/BUg496n/DPjp9k/+pb7lqcPjA7YrhfB+YEa2TYwfUW+q6Vw7mfIlL6KVo2tGpdXe2CCtx7Y3UlLM2nmnAfOVCXOja0Ak89uXJTuaT/DLtME2Mme7ueUQ1VadUQelvAgTsoaFQ9oQBcl0tc2YaL/AAErPWjZ62MzOgAGmTqNzIieYIHSIVN7rBT5mSXEn7Wi3wVOU8eGfI9sJYIfwz4j7q1gL0T/AHfnzUNC1MDwU+Vf4TvP7JmIunb+G2zg6AH+Uz/5Ce7BU2u1G598eXKVU4SrasFQ/wC20e4R9FdqvASHo41oiq6gO40z/S2xjq53JZnN8RVk6qekG3Mnzla3DVSfZMTzRChlLIlx1O6nmV3mxpaOYUOHq1U91ojYkgjfzW44Z4UFFvVx3d9B4IzjcTSoMJtKi4dxTqtM1HH2idI5BosJ6yQj5ViPlhNpa2BzWN4mbEuWxaNRNtgfkslxIQWnonYqOf5hl2uSN0KGFLDcI5iq3d7u4U+RYhlUw8AkeHyUmTS2CMPqOwJjoPupxQ1XMEdIv6rWPwjGg6AB5IXiqYmea6h5KkCRh4VTBY+nRql1am13tAagYBne15hFC1AOJxFOR1RjpkZq0R9vTfmJfhWO0E91rJ1AlsnQYsQZgm3WxKCY/DuY9zXtLSCe6Rpi/TkvZRm7qDw9u46Eg9NwpM6zp+KrPrVLufHXkIG/kq9MhJkdfTU9D9FrcJnRasVlh758kXdUUpdKR4aWvxY7aVbwPFJjf4rn1evdSUcbCARmHjQZjYfnzUVGudTi4u7zTJHURE84tt5JaF2XkN5mJuBt+q9gnAPJcyRpIuXADptY7EI/6XbqqIMxrTUd5/K1vcqJVnHe27zKgDZI84TojLoZYzuf+I+QT8kd3XDx+g+yStZrvzwTMjfd4/NkRTqfAuNH7qGk3Y5zfSdQ+DkaNTVssVwFjA2q+mf5gHDzbY/Aj3LeUqV1J9N+OWiejslqZiWjfZLVMBZrOcSQCu9UVWyln+cOrPaxvWLe5bnLM0pMa2mN2gNjyCy3BeQ6ya7/ACb08T9FZ4zyaWiowHW07ixiPBcrSsm5Jug1jc7DJgi6x+ZZw10iVmcZmDrBziYVF2JKT22NcUgo5354IbhsSaVa3WQUtKqeadWoahbcXRIOSvRrKOYhzQVUrVZKF5bXMQeSIAI2MxpCy/FT+4B4/f7rTV3wFjuJq2w80V0nPhnnKWkVEVLTCsYi1lx7/wCdCr5kqjlo/it8SB7zC0RwRB2Up6ZWK0Z2s2CmakbqZQXnZUq2UvaYhBMDRGMUQwNbeQRtt/UPWySnmbmMfTgd6NxqgjVseVybp/7uBoLpBLSTfccv9vBRNyiq6ma+gimHEazZs7wOpi8Ipo0Sg2UcRTi/KYCdgWS8eF0Zx2RkYanUc9ne1u0TLgJEauhM2QzLGd4pouxMuNwpv6X61mnxVTKXxUPkreJ9lC8O+HpiJrMqxnZV6dTkHAHydY/P4LsGBeHXC4juF1TgjNO1oNJ9oDSfNv6JGacLD1en8UExeUmtUDYtN/IdFoH3CfhqemSUqVmq6RPh2im1rGgANAAAVLG0y5WNYJuYaOcrO5xx82kS2mwGOZkqjaSIqDlwG8S8Mh7ZawB3UDfzWIq5a9roc0t6SFpMV+02q72Q0X/pQfNOLn1Ikg+TVFtFHjVbKbmmY+is0BsqtHNZ5D3BXmuBuLdQinZGUKJKdKHSNiryrtNgpnFdIKZSxdRY7Pny8eAPxK0+OqLHZrUmofzkjHpLK9FMqZguPJQKw3krGUv5OAK9MnbWyfLUJ+C7RW4ZbqNguI0Hw5dv4K4kbisOyXA1mNAqN590RrvuDAM9ZU5KykWTUuGGDkPcmVuEmE7fRaVrbBODEqSCfNVSsezkWmB6TfzunjHVOxbTl2m7ovE3k+6BKrYmrJA5AATz6ongc7dSpvFMXe3QSN9PNs8gV3DVH+1ooOe5zYc64sPsVHlphxH50VWvWklWsqHtHy+6eKohklf7L9QWKEF0P9UYqbIJVPe9UxE0GHdZavgLM9FV1MmzxqHmN/h8ljMPU2V/BYo06rXj+UgnyH6EpZKymOVM7fQepMTiYCE4PHAtBBkEW+aixeJLjAKRM3dJcS11UljagZO/O3kgGM4La+m5valz7mbBoje3MeqIV4aJBvzQWvmpbM+8fXwSNr6Ui6QIPDdWlLdLXwSCOd/B33TW8K1ntjS1u+5n1hvgCjFLiWXai695M7yCD816txUQIa7lHz+5CFIesfaAGK4aFIe3LvKOXmmUhptMqStiS4yUjWyjaM82nwtUKilrVLKpRMFLiqq4lYOxtb88lj6z5cT1J+a0Ga4iGlZuVWCM+Riq2wfw2nxKqK26zGjnv705EWd/zkrGU5q+i8PpuLXtMgj8g+RVOo7u+aSkyTMwgxkd44O43bi2hj4bWAuJs8Dmz7bjyWsbUkL5zy17mPY5hgi+oHaNri4K6TkPGhqNcKtZjNOmDp9qZkmPIe9Sbousbqzk+LMQJkenI3ty8FPWaOzBYSLX6bCfiqdRkjVyn1ny+qs0gTTIE3IHhB8EZOikdsGuZCv5cIafNU3MKIYNndHqfiqmaS2WauyCYk95G3oJiTdEVl/AvkK7TqSEJwVWAVdoVUAo6Fwlm+qloJuy3pyP09EcNbxXNMox/Y1A7kYafI7H3wugUDqAIn85qEkbIS0OxFQmUHx+HJBsj1HLHEyT6JamTvPKUlMtdnPK2GIPRJRoLY43hzu3BBPvHog1TKezN/0RUScmV20bJ4dCl0QonNuj5J+kNDrqLEv3UobEoZmWLDWlEVyAWc4iXQOSHJatQuJPVKxqvFUjLJ2x9Fk3OwUlSrJlR6kpXAQlUc01tVPO0KLQV3RucCeEc4gRYeCINxbGW36oBQebCYE/lkQ7KNphRkqZsxSbXCM3Dekg2tz5KSiwl5bfSCPTvR816ge7GmTIvewO8Kd1BzDU1ERNyeZ3t6oy0LHdNDP3E6dfIkjnyJj5KVgiFPicW0im1pALRpI/qm+/WSbGyg5owbYM8VF6FxBsg2L9pGK5sguI3VTKxtN8Kxh6/JUwnB64AZp1luuDs01DQ43bYf2rmtHEWRLLc2NJ4cDskaKwlR3fChquurNA2CwmU8WMewXA6hPxvEo/Psh6rRdB3F4sElBccA6xQV+fk8/ioauaFyWxrHV26TChcoXYiTJUGOzAMbcwuZETF4rTKymZY7tDA2SZhmRqGAbKmAnUSUp3o81qeEgCUFOTHALzyk1JC5ccOBSymSkJQCWGtBUzHkCN1VpPVhr0GrLKbjwtZbScZcDAbpJceRvA89o8lXxGJcXmSbuJPj6eiuYMRbkQChNV3ed5lIlcmUk6iizRINQn1VxpQ/Ae16H6IhTVFojJ3sWsUGrm6LYnZB6iIjIpTkxKiLY4FPbVUS8gEu4fHFpsSrYzt3O6EApCUrimMpNBkZ0PFPGeDxQSU4FDwjvyMMVM9Md0HzKHYnEueZcZUIK9KZRSFcmzwCUpEiIo6V7UmleauOFlNn3JXbJoROH6l4uTTt7ksLg2SsHxTtSaxeISlD//2Q=="/>
          <p:cNvSpPr>
            <a:spLocks noChangeAspect="1" noChangeArrowheads="1"/>
          </p:cNvSpPr>
          <p:nvPr/>
        </p:nvSpPr>
        <p:spPr bwMode="auto">
          <a:xfrm>
            <a:off x="0" y="-708025"/>
            <a:ext cx="19526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08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5875"/>
            <a:ext cx="15430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4756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a:defRPr/>
            </a:pPr>
            <a:r>
              <a:rPr lang="en-US" dirty="0" smtClean="0"/>
              <a:t>Where am I?</a:t>
            </a:r>
            <a:endParaRPr lang="en-US" dirty="0"/>
          </a:p>
        </p:txBody>
      </p:sp>
      <p:sp>
        <p:nvSpPr>
          <p:cNvPr id="3" name="Footer Placeholder 2"/>
          <p:cNvSpPr>
            <a:spLocks noGrp="1"/>
          </p:cNvSpPr>
          <p:nvPr>
            <p:ph type="ftr" sz="quarter" idx="11"/>
          </p:nvPr>
        </p:nvSpPr>
        <p:spPr>
          <a:xfrm>
            <a:off x="2819400" y="6286500"/>
            <a:ext cx="3667125" cy="457200"/>
          </a:xfrm>
        </p:spPr>
        <p:txBody>
          <a:bodyPr/>
          <a:lstStyle/>
          <a:p>
            <a:pPr>
              <a:defRPr/>
            </a:pPr>
            <a:r>
              <a:rPr lang="en-US" smtClean="0"/>
              <a:t>City Wide Orientation, June, 2015</a:t>
            </a:r>
            <a:endParaRPr lang="en-US"/>
          </a:p>
        </p:txBody>
      </p:sp>
      <p:sp>
        <p:nvSpPr>
          <p:cNvPr id="109572" name="TextBox 3"/>
          <p:cNvSpPr txBox="1">
            <a:spLocks noChangeArrowheads="1"/>
          </p:cNvSpPr>
          <p:nvPr/>
        </p:nvSpPr>
        <p:spPr bwMode="auto">
          <a:xfrm>
            <a:off x="533400" y="2286000"/>
            <a:ext cx="6743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Information on how to mix an medication </a:t>
            </a:r>
          </a:p>
          <a:p>
            <a:pPr eaLnBrk="1" hangingPunct="1"/>
            <a:r>
              <a:rPr lang="en-US"/>
              <a:t>infusion?</a:t>
            </a:r>
          </a:p>
          <a:p>
            <a:pPr eaLnBrk="1" hangingPunct="1"/>
            <a:endParaRPr lang="en-US"/>
          </a:p>
        </p:txBody>
      </p:sp>
      <p:pic>
        <p:nvPicPr>
          <p:cNvPr id="1095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463"/>
            <a:ext cx="15430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8316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a:defRPr/>
            </a:pPr>
            <a:r>
              <a:rPr lang="en-US" dirty="0" smtClean="0"/>
              <a:t>Where am I?</a:t>
            </a:r>
            <a:endParaRPr lang="en-US" dirty="0"/>
          </a:p>
        </p:txBody>
      </p:sp>
      <p:sp>
        <p:nvSpPr>
          <p:cNvPr id="3" name="Footer Placeholder 2"/>
          <p:cNvSpPr>
            <a:spLocks noGrp="1"/>
          </p:cNvSpPr>
          <p:nvPr>
            <p:ph type="ftr" sz="quarter" idx="11"/>
          </p:nvPr>
        </p:nvSpPr>
        <p:spPr>
          <a:xfrm rot="16200000">
            <a:off x="6962140" y="2867660"/>
            <a:ext cx="3662681" cy="365760"/>
          </a:xfrm>
        </p:spPr>
        <p:txBody>
          <a:bodyPr/>
          <a:lstStyle/>
          <a:p>
            <a:pPr>
              <a:defRPr/>
            </a:pPr>
            <a:r>
              <a:rPr lang="en-US" smtClean="0"/>
              <a:t>City Wide Orientation, June, 2015</a:t>
            </a:r>
            <a:endParaRPr lang="en-US" dirty="0"/>
          </a:p>
        </p:txBody>
      </p:sp>
      <p:pic>
        <p:nvPicPr>
          <p:cNvPr id="1105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13" y="1912938"/>
            <a:ext cx="4041775"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7" name="TextBox 3"/>
          <p:cNvSpPr txBox="1">
            <a:spLocks noChangeArrowheads="1"/>
          </p:cNvSpPr>
          <p:nvPr/>
        </p:nvSpPr>
        <p:spPr bwMode="auto">
          <a:xfrm>
            <a:off x="2319338" y="4951413"/>
            <a:ext cx="461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end-tidal CO2 monitoring kit</a:t>
            </a:r>
          </a:p>
        </p:txBody>
      </p:sp>
    </p:spTree>
    <p:extLst>
      <p:ext uri="{BB962C8B-B14F-4D97-AF65-F5344CB8AC3E}">
        <p14:creationId xmlns:p14="http://schemas.microsoft.com/office/powerpoint/2010/main" val="40707285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a:defRPr/>
            </a:pPr>
            <a:r>
              <a:rPr lang="en-US" dirty="0" smtClean="0"/>
              <a:t>Where am I? </a:t>
            </a:r>
            <a:endParaRPr lang="en-US" dirty="0"/>
          </a:p>
        </p:txBody>
      </p:sp>
      <p:sp>
        <p:nvSpPr>
          <p:cNvPr id="3" name="Footer Placeholder 2"/>
          <p:cNvSpPr>
            <a:spLocks noGrp="1"/>
          </p:cNvSpPr>
          <p:nvPr>
            <p:ph type="ftr" sz="quarter" idx="11"/>
          </p:nvPr>
        </p:nvSpPr>
        <p:spPr/>
        <p:txBody>
          <a:bodyPr/>
          <a:lstStyle/>
          <a:p>
            <a:pPr>
              <a:defRPr/>
            </a:pPr>
            <a:r>
              <a:rPr lang="en-US" smtClean="0"/>
              <a:t>City Wide Orientation, June, 2015</a:t>
            </a:r>
            <a:endParaRPr lang="en-US"/>
          </a:p>
        </p:txBody>
      </p:sp>
      <p:pic>
        <p:nvPicPr>
          <p:cNvPr id="111620" name="Picture 2" descr="AviAir - Single Use Bougi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133600"/>
            <a:ext cx="523875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extBox 3"/>
          <p:cNvSpPr txBox="1">
            <a:spLocks noChangeArrowheads="1"/>
          </p:cNvSpPr>
          <p:nvPr/>
        </p:nvSpPr>
        <p:spPr bwMode="auto">
          <a:xfrm>
            <a:off x="4133850" y="5591175"/>
            <a:ext cx="1238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Bougie</a:t>
            </a:r>
          </a:p>
        </p:txBody>
      </p:sp>
    </p:spTree>
    <p:extLst>
      <p:ext uri="{BB962C8B-B14F-4D97-AF65-F5344CB8AC3E}">
        <p14:creationId xmlns:p14="http://schemas.microsoft.com/office/powerpoint/2010/main" val="3895645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381000"/>
            <a:ext cx="8162925" cy="461963"/>
          </a:xfrm>
        </p:spPr>
        <p:txBody>
          <a:bodyPr/>
          <a:lstStyle/>
          <a:p>
            <a:pPr fontAlgn="auto">
              <a:spcAft>
                <a:spcPts val="0"/>
              </a:spcAft>
              <a:defRPr/>
            </a:pPr>
            <a:r>
              <a:rPr lang="en-US" sz="4400" dirty="0" smtClean="0"/>
              <a:t>References</a:t>
            </a:r>
            <a:endParaRPr lang="en-US" sz="4400" dirty="0"/>
          </a:p>
        </p:txBody>
      </p:sp>
      <p:sp>
        <p:nvSpPr>
          <p:cNvPr id="110595" name="Footer Placeholder 2"/>
          <p:cNvSpPr>
            <a:spLocks noGrp="1"/>
          </p:cNvSpPr>
          <p:nvPr>
            <p:ph type="ftr" sz="quarter" idx="11"/>
          </p:nvPr>
        </p:nvSpPr>
        <p:spPr bwMode="auto">
          <a:xfrm>
            <a:off x="0" y="6372225"/>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110596" name="TextBox 3"/>
          <p:cNvSpPr txBox="1">
            <a:spLocks noChangeArrowheads="1"/>
          </p:cNvSpPr>
          <p:nvPr/>
        </p:nvSpPr>
        <p:spPr bwMode="auto">
          <a:xfrm>
            <a:off x="0" y="990600"/>
            <a:ext cx="7772400" cy="438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30000"/>
              </a:spcBef>
            </a:pPr>
            <a:r>
              <a:rPr lang="en-US" sz="1000" dirty="0">
                <a:solidFill>
                  <a:srgbClr val="000000"/>
                </a:solidFill>
              </a:rPr>
              <a:t>American Heart Association (2006). </a:t>
            </a:r>
            <a:r>
              <a:rPr lang="en-US" sz="1000" i="1" dirty="0">
                <a:solidFill>
                  <a:srgbClr val="000000"/>
                </a:solidFill>
              </a:rPr>
              <a:t>Neonatal Resuscitation, 5</a:t>
            </a:r>
            <a:r>
              <a:rPr lang="en-US" sz="1000" i="1" baseline="30000" dirty="0">
                <a:solidFill>
                  <a:srgbClr val="000000"/>
                </a:solidFill>
              </a:rPr>
              <a:t>th</a:t>
            </a:r>
            <a:r>
              <a:rPr lang="en-US" sz="1000" i="1" dirty="0">
                <a:solidFill>
                  <a:srgbClr val="000000"/>
                </a:solidFill>
              </a:rPr>
              <a:t> ed. </a:t>
            </a:r>
            <a:r>
              <a:rPr lang="en-US" sz="1000" dirty="0">
                <a:solidFill>
                  <a:srgbClr val="000000"/>
                </a:solidFill>
              </a:rPr>
              <a:t>U.S.: American Academy of Pediatrics and    </a:t>
            </a:r>
          </a:p>
          <a:p>
            <a:pPr>
              <a:spcBef>
                <a:spcPct val="30000"/>
              </a:spcBef>
            </a:pPr>
            <a:r>
              <a:rPr lang="en-US" sz="1000" dirty="0">
                <a:solidFill>
                  <a:srgbClr val="000000"/>
                </a:solidFill>
              </a:rPr>
              <a:t>     American Heart Association. </a:t>
            </a:r>
            <a:endParaRPr lang="en-US" sz="1000" dirty="0" smtClean="0">
              <a:solidFill>
                <a:srgbClr val="000000"/>
              </a:solidFill>
            </a:endParaRPr>
          </a:p>
          <a:p>
            <a:pPr>
              <a:spcBef>
                <a:spcPct val="30000"/>
              </a:spcBef>
            </a:pPr>
            <a:endParaRPr lang="en-US" sz="1000" dirty="0">
              <a:solidFill>
                <a:srgbClr val="000000"/>
              </a:solidFill>
            </a:endParaRPr>
          </a:p>
          <a:p>
            <a:pPr>
              <a:spcBef>
                <a:spcPct val="30000"/>
              </a:spcBef>
            </a:pPr>
            <a:r>
              <a:rPr lang="en-US" sz="1000" dirty="0" err="1" smtClean="0">
                <a:solidFill>
                  <a:srgbClr val="000000"/>
                </a:solidFill>
              </a:rPr>
              <a:t>Brohi</a:t>
            </a:r>
            <a:r>
              <a:rPr lang="en-US" sz="1000" dirty="0" smtClean="0">
                <a:solidFill>
                  <a:srgbClr val="000000"/>
                </a:solidFill>
              </a:rPr>
              <a:t>, K. (2001). </a:t>
            </a:r>
            <a:r>
              <a:rPr lang="en-US" sz="1000" i="1" dirty="0" smtClean="0">
                <a:solidFill>
                  <a:srgbClr val="000000"/>
                </a:solidFill>
              </a:rPr>
              <a:t>Emergency Department Thoracotomy. </a:t>
            </a:r>
            <a:r>
              <a:rPr lang="en-US" sz="1000" dirty="0" smtClean="0">
                <a:solidFill>
                  <a:srgbClr val="000000"/>
                </a:solidFill>
              </a:rPr>
              <a:t> Retrieved  Feb. 6, 2014 from </a:t>
            </a:r>
          </a:p>
          <a:p>
            <a:pPr>
              <a:spcBef>
                <a:spcPct val="30000"/>
              </a:spcBef>
            </a:pPr>
            <a:r>
              <a:rPr lang="en-US" sz="1000" dirty="0">
                <a:solidFill>
                  <a:srgbClr val="000000"/>
                </a:solidFill>
              </a:rPr>
              <a:t>     http://</a:t>
            </a:r>
            <a:r>
              <a:rPr lang="en-US" sz="1000" dirty="0" smtClean="0">
                <a:solidFill>
                  <a:srgbClr val="000000"/>
                </a:solidFill>
              </a:rPr>
              <a:t>www.trauma.org/archive/thoracic/EDTintro.html</a:t>
            </a:r>
          </a:p>
          <a:p>
            <a:pPr>
              <a:spcBef>
                <a:spcPct val="30000"/>
              </a:spcBef>
            </a:pPr>
            <a:endParaRPr lang="en-US" sz="1000" dirty="0">
              <a:solidFill>
                <a:srgbClr val="000000"/>
              </a:solidFill>
            </a:endParaRPr>
          </a:p>
          <a:p>
            <a:pPr>
              <a:spcBef>
                <a:spcPct val="30000"/>
              </a:spcBef>
            </a:pPr>
            <a:r>
              <a:rPr lang="en-US" sz="1000" dirty="0">
                <a:solidFill>
                  <a:srgbClr val="000000"/>
                </a:solidFill>
              </a:rPr>
              <a:t>Emergency Nurses Association (2005) </a:t>
            </a:r>
            <a:r>
              <a:rPr lang="en-US" sz="1000" i="1" dirty="0">
                <a:solidFill>
                  <a:srgbClr val="000000"/>
                </a:solidFill>
              </a:rPr>
              <a:t>Sheehy’s Manual of Emergency Care. (6</a:t>
            </a:r>
            <a:r>
              <a:rPr lang="en-US" sz="1000" i="1" baseline="30000" dirty="0">
                <a:solidFill>
                  <a:srgbClr val="000000"/>
                </a:solidFill>
              </a:rPr>
              <a:t>th</a:t>
            </a:r>
            <a:r>
              <a:rPr lang="en-US" sz="1000" i="1" dirty="0">
                <a:solidFill>
                  <a:srgbClr val="000000"/>
                </a:solidFill>
              </a:rPr>
              <a:t> ed.).  </a:t>
            </a:r>
          </a:p>
          <a:p>
            <a:pPr>
              <a:spcBef>
                <a:spcPct val="30000"/>
              </a:spcBef>
            </a:pPr>
            <a:r>
              <a:rPr lang="en-US" sz="1000" i="1" dirty="0">
                <a:solidFill>
                  <a:srgbClr val="000000"/>
                </a:solidFill>
              </a:rPr>
              <a:t>     </a:t>
            </a:r>
            <a:r>
              <a:rPr lang="en-US" sz="1000" dirty="0">
                <a:solidFill>
                  <a:srgbClr val="000000"/>
                </a:solidFill>
              </a:rPr>
              <a:t>Missouri</a:t>
            </a:r>
            <a:r>
              <a:rPr lang="en-US" sz="1000" dirty="0" smtClean="0">
                <a:solidFill>
                  <a:srgbClr val="000000"/>
                </a:solidFill>
              </a:rPr>
              <a:t>: Mosby</a:t>
            </a:r>
            <a:endParaRPr lang="en-US" sz="1000" dirty="0">
              <a:solidFill>
                <a:srgbClr val="000000"/>
              </a:solidFill>
            </a:endParaRPr>
          </a:p>
          <a:p>
            <a:pPr>
              <a:spcBef>
                <a:spcPct val="30000"/>
              </a:spcBef>
            </a:pPr>
            <a:endParaRPr lang="en-US" sz="1000" dirty="0">
              <a:solidFill>
                <a:srgbClr val="000000"/>
              </a:solidFill>
            </a:endParaRPr>
          </a:p>
          <a:p>
            <a:pPr>
              <a:spcBef>
                <a:spcPct val="30000"/>
              </a:spcBef>
            </a:pPr>
            <a:r>
              <a:rPr lang="en-US" sz="1000" dirty="0">
                <a:solidFill>
                  <a:srgbClr val="000000"/>
                </a:solidFill>
              </a:rPr>
              <a:t>Emergency Nurses Association (2007). </a:t>
            </a:r>
            <a:r>
              <a:rPr lang="en-US" sz="1000" i="1" dirty="0">
                <a:solidFill>
                  <a:srgbClr val="000000"/>
                </a:solidFill>
              </a:rPr>
              <a:t>Trauma Nursing Core Course Provider Manual, 6</a:t>
            </a:r>
            <a:r>
              <a:rPr lang="en-US" sz="1000" i="1" baseline="30000" dirty="0">
                <a:solidFill>
                  <a:srgbClr val="000000"/>
                </a:solidFill>
              </a:rPr>
              <a:t>th</a:t>
            </a:r>
            <a:r>
              <a:rPr lang="en-US" sz="1000" i="1" dirty="0">
                <a:solidFill>
                  <a:srgbClr val="000000"/>
                </a:solidFill>
              </a:rPr>
              <a:t> ed. </a:t>
            </a:r>
          </a:p>
          <a:p>
            <a:pPr>
              <a:spcBef>
                <a:spcPct val="30000"/>
              </a:spcBef>
            </a:pPr>
            <a:r>
              <a:rPr lang="en-US" sz="1000" i="1" dirty="0">
                <a:solidFill>
                  <a:srgbClr val="000000"/>
                </a:solidFill>
              </a:rPr>
              <a:t>     </a:t>
            </a:r>
            <a:r>
              <a:rPr lang="en-US" sz="1000" dirty="0">
                <a:solidFill>
                  <a:srgbClr val="000000"/>
                </a:solidFill>
              </a:rPr>
              <a:t>Illinois: Des Plaines. </a:t>
            </a:r>
          </a:p>
          <a:p>
            <a:pPr>
              <a:spcBef>
                <a:spcPct val="30000"/>
              </a:spcBef>
            </a:pPr>
            <a:endParaRPr lang="en-US" sz="1000" dirty="0">
              <a:solidFill>
                <a:srgbClr val="000000"/>
              </a:solidFill>
            </a:endParaRPr>
          </a:p>
          <a:p>
            <a:pPr>
              <a:spcBef>
                <a:spcPct val="30000"/>
              </a:spcBef>
            </a:pPr>
            <a:r>
              <a:rPr lang="en-US" sz="1000" dirty="0" err="1">
                <a:solidFill>
                  <a:srgbClr val="000000"/>
                </a:solidFill>
              </a:rPr>
              <a:t>HealthLine</a:t>
            </a:r>
            <a:r>
              <a:rPr lang="en-US" sz="1000" dirty="0">
                <a:solidFill>
                  <a:srgbClr val="000000"/>
                </a:solidFill>
              </a:rPr>
              <a:t>, Connect to Better Health (2013). </a:t>
            </a:r>
            <a:r>
              <a:rPr lang="en-US" sz="1000" i="1" dirty="0">
                <a:solidFill>
                  <a:srgbClr val="000000"/>
                </a:solidFill>
              </a:rPr>
              <a:t>Choking. </a:t>
            </a:r>
            <a:r>
              <a:rPr lang="en-US" sz="1000" dirty="0">
                <a:solidFill>
                  <a:srgbClr val="000000"/>
                </a:solidFill>
              </a:rPr>
              <a:t>Retrieved Jan 10, 2013 from </a:t>
            </a:r>
          </a:p>
          <a:p>
            <a:pPr>
              <a:spcBef>
                <a:spcPct val="30000"/>
              </a:spcBef>
            </a:pPr>
            <a:r>
              <a:rPr lang="en-US" sz="1000" dirty="0">
                <a:solidFill>
                  <a:srgbClr val="000000"/>
                </a:solidFill>
              </a:rPr>
              <a:t>     http://www.healthline.com/galecontent/choking-1</a:t>
            </a:r>
          </a:p>
          <a:p>
            <a:pPr eaLnBrk="1" hangingPunct="1"/>
            <a:endParaRPr lang="en-US" sz="1000" dirty="0"/>
          </a:p>
          <a:p>
            <a:pPr eaLnBrk="1" hangingPunct="1"/>
            <a:r>
              <a:rPr lang="en-US" sz="1000" dirty="0"/>
              <a:t>Lewis, S., </a:t>
            </a:r>
            <a:r>
              <a:rPr lang="en-US" sz="1000" dirty="0" err="1"/>
              <a:t>Heitkemper</a:t>
            </a:r>
            <a:r>
              <a:rPr lang="en-US" sz="1000" dirty="0"/>
              <a:t>, M., &amp; </a:t>
            </a:r>
            <a:r>
              <a:rPr lang="en-US" sz="1000" dirty="0" err="1"/>
              <a:t>Kirksen</a:t>
            </a:r>
            <a:r>
              <a:rPr lang="en-US" sz="1000" dirty="0"/>
              <a:t>, S. (2000) </a:t>
            </a:r>
            <a:r>
              <a:rPr lang="en-US" sz="1000" i="1" dirty="0"/>
              <a:t>Medical Surgical Nursing: Assessment and  </a:t>
            </a:r>
          </a:p>
          <a:p>
            <a:pPr eaLnBrk="1" hangingPunct="1"/>
            <a:r>
              <a:rPr lang="en-US" sz="1000" i="1" dirty="0"/>
              <a:t>     Management of Clinical Problems (5</a:t>
            </a:r>
            <a:r>
              <a:rPr lang="en-US" sz="1000" i="1" baseline="30000" dirty="0"/>
              <a:t>th</a:t>
            </a:r>
            <a:r>
              <a:rPr lang="en-US" sz="1000" i="1" dirty="0"/>
              <a:t> ed.). </a:t>
            </a:r>
            <a:r>
              <a:rPr lang="en-US" sz="1000" dirty="0"/>
              <a:t>Missouri: Mosby</a:t>
            </a:r>
            <a:r>
              <a:rPr lang="en-US" sz="1000" dirty="0" smtClean="0"/>
              <a:t>.</a:t>
            </a:r>
          </a:p>
          <a:p>
            <a:pPr eaLnBrk="1" hangingPunct="1"/>
            <a:endParaRPr lang="en-US" sz="1000" dirty="0"/>
          </a:p>
          <a:p>
            <a:pPr eaLnBrk="1" hangingPunct="1"/>
            <a:r>
              <a:rPr lang="en-US" sz="1000" dirty="0" err="1" smtClean="0"/>
              <a:t>Lockey</a:t>
            </a:r>
            <a:r>
              <a:rPr lang="en-US" sz="1000" dirty="0" smtClean="0"/>
              <a:t>, R. (2012).  </a:t>
            </a:r>
            <a:r>
              <a:rPr lang="en-US" sz="1000" i="1" dirty="0" smtClean="0"/>
              <a:t>Disease Summaries: Anaphylaxis: Synopsis. </a:t>
            </a:r>
            <a:r>
              <a:rPr lang="en-US" sz="1000" dirty="0" smtClean="0"/>
              <a:t> Retrieved May 4, 2015 from </a:t>
            </a:r>
          </a:p>
          <a:p>
            <a:pPr eaLnBrk="1" hangingPunct="1"/>
            <a:r>
              <a:rPr lang="en-US" sz="1000" i="1" dirty="0"/>
              <a:t>     http://www.worldallergy.org/professional/allergic_diseases_center/anaphylaxis/anaphylaxissynopsis.php</a:t>
            </a:r>
            <a:endParaRPr lang="en-US" sz="1000" i="1" dirty="0" smtClean="0"/>
          </a:p>
          <a:p>
            <a:pPr eaLnBrk="1" hangingPunct="1"/>
            <a:endParaRPr lang="en-US" sz="1000" dirty="0"/>
          </a:p>
          <a:p>
            <a:pPr eaLnBrk="1" hangingPunct="1"/>
            <a:r>
              <a:rPr lang="en-US" sz="1000" dirty="0" smtClean="0"/>
              <a:t>LHSC. (2010). Non-invasive Ventilation. Retrieved April 30, </a:t>
            </a:r>
            <a:r>
              <a:rPr lang="en-US" sz="1000" dirty="0"/>
              <a:t>2015 from: </a:t>
            </a:r>
            <a:r>
              <a:rPr lang="en-US" sz="1000" dirty="0" smtClean="0"/>
              <a:t> </a:t>
            </a:r>
          </a:p>
          <a:p>
            <a:pPr eaLnBrk="1" hangingPunct="1"/>
            <a:r>
              <a:rPr lang="en-US" sz="1000" dirty="0"/>
              <a:t> </a:t>
            </a:r>
            <a:r>
              <a:rPr lang="en-US" sz="1000" dirty="0" smtClean="0"/>
              <a:t>    https</a:t>
            </a:r>
            <a:r>
              <a:rPr lang="en-US" sz="1000" dirty="0"/>
              <a:t>://</a:t>
            </a:r>
            <a:r>
              <a:rPr lang="en-US" sz="1000" dirty="0" smtClean="0"/>
              <a:t>intra.lhsc.on.ca/priv/resptherapy/educate/pdfs/noninvasive_ventilation.pdf</a:t>
            </a:r>
          </a:p>
          <a:p>
            <a:pPr eaLnBrk="1" hangingPunct="1"/>
            <a:endParaRPr lang="en-US" sz="1000" dirty="0"/>
          </a:p>
        </p:txBody>
      </p:sp>
    </p:spTree>
    <p:extLst>
      <p:ext uri="{BB962C8B-B14F-4D97-AF65-F5344CB8AC3E}">
        <p14:creationId xmlns:p14="http://schemas.microsoft.com/office/powerpoint/2010/main" val="373916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0" y="1295400"/>
            <a:ext cx="8382000" cy="2677656"/>
          </a:xfrm>
          <a:prstGeom prst="rect">
            <a:avLst/>
          </a:prstGeom>
        </p:spPr>
        <p:txBody>
          <a:bodyPr wrap="square">
            <a:spAutoFit/>
          </a:bodyPr>
          <a:lstStyle/>
          <a:p>
            <a:r>
              <a:rPr lang="en-US" sz="1200" dirty="0" err="1"/>
              <a:t>Malchak</a:t>
            </a:r>
            <a:r>
              <a:rPr lang="en-US" sz="1200" dirty="0"/>
              <a:t>, S. (</a:t>
            </a:r>
            <a:r>
              <a:rPr lang="en-US" sz="1200" dirty="0" err="1"/>
              <a:t>n.d.</a:t>
            </a:r>
            <a:r>
              <a:rPr lang="en-US" sz="1200" dirty="0"/>
              <a:t>). Acute Upper Airway Obstruction in Pediatrics. Retrieved November 20, 2013 from </a:t>
            </a:r>
          </a:p>
          <a:p>
            <a:r>
              <a:rPr lang="en-US" sz="1200" dirty="0"/>
              <a:t>    http://www.srems.com/site/cme/AcuteUpperAirwayObstruction_Pediatrics.pdf</a:t>
            </a:r>
          </a:p>
          <a:p>
            <a:r>
              <a:rPr lang="en-US" sz="1200" dirty="0"/>
              <a:t> </a:t>
            </a:r>
          </a:p>
          <a:p>
            <a:r>
              <a:rPr lang="en-US" sz="1200" dirty="0"/>
              <a:t>Marx, J., </a:t>
            </a:r>
            <a:r>
              <a:rPr lang="en-US" sz="1200" dirty="0" err="1"/>
              <a:t>Hockberger</a:t>
            </a:r>
            <a:r>
              <a:rPr lang="en-US" sz="1200" dirty="0"/>
              <a:t>, R. &amp; Walls, R. (2006) </a:t>
            </a:r>
            <a:r>
              <a:rPr lang="en-US" sz="1200" i="1" dirty="0"/>
              <a:t>Rosen’s Emergency Medicine: Concepts and</a:t>
            </a:r>
          </a:p>
          <a:p>
            <a:r>
              <a:rPr lang="en-US" sz="1200" i="1" dirty="0"/>
              <a:t>     Clinical Practice, (6</a:t>
            </a:r>
            <a:r>
              <a:rPr lang="en-US" sz="1200" i="1" baseline="30000" dirty="0"/>
              <a:t>th</a:t>
            </a:r>
            <a:r>
              <a:rPr lang="en-US" sz="1200" i="1" dirty="0"/>
              <a:t> ed.). </a:t>
            </a:r>
            <a:r>
              <a:rPr lang="en-US" sz="1200" dirty="0"/>
              <a:t>Philadelphia: Mosby</a:t>
            </a:r>
            <a:endParaRPr lang="en-US" sz="1200" i="1" dirty="0"/>
          </a:p>
          <a:p>
            <a:endParaRPr lang="en-US" sz="1200" dirty="0"/>
          </a:p>
          <a:p>
            <a:r>
              <a:rPr lang="en-US" sz="1200" dirty="0"/>
              <a:t>Mower, W. &amp; </a:t>
            </a:r>
            <a:r>
              <a:rPr lang="en-US" sz="1200" dirty="0" err="1"/>
              <a:t>Knopp</a:t>
            </a:r>
            <a:r>
              <a:rPr lang="en-US" sz="1200" dirty="0"/>
              <a:t>, R. (2007) Clinical Controversies: </a:t>
            </a:r>
            <a:r>
              <a:rPr lang="en-US" sz="1200" dirty="0" err="1"/>
              <a:t>Lidocaine</a:t>
            </a:r>
            <a:r>
              <a:rPr lang="en-US" sz="1200" dirty="0"/>
              <a:t> Administration Before Rapid</a:t>
            </a:r>
          </a:p>
          <a:p>
            <a:r>
              <a:rPr lang="en-US" sz="1200" dirty="0"/>
              <a:t>     Sequence Intubation in Patients With Traumatic Brain Injuries. </a:t>
            </a:r>
            <a:r>
              <a:rPr lang="en-US" sz="1200" i="1" dirty="0"/>
              <a:t>Annals of Emergency Medicine, 49</a:t>
            </a:r>
            <a:r>
              <a:rPr lang="en-US" sz="1200" dirty="0"/>
              <a:t>(1), 84-87.</a:t>
            </a:r>
          </a:p>
          <a:p>
            <a:endParaRPr lang="en-US" sz="1200" dirty="0"/>
          </a:p>
          <a:p>
            <a:r>
              <a:rPr lang="en-US" sz="1200" dirty="0"/>
              <a:t>National Emergency Nurses Association. (2014). </a:t>
            </a:r>
            <a:r>
              <a:rPr lang="en-US" sz="1200" i="1" dirty="0"/>
              <a:t>Emergency Nursing Core Competencies. </a:t>
            </a:r>
            <a:r>
              <a:rPr lang="en-US" sz="1200" dirty="0"/>
              <a:t> Retrieved April 22, 2015</a:t>
            </a:r>
          </a:p>
          <a:p>
            <a:r>
              <a:rPr lang="en-US" sz="1200" dirty="0"/>
              <a:t>     from http://nena.ca/w/wp-content/uploads/2014/11/NENA-Core-Competencies.pdf</a:t>
            </a:r>
          </a:p>
          <a:p>
            <a:endParaRPr lang="en-US" sz="1200" dirty="0"/>
          </a:p>
          <a:p>
            <a:r>
              <a:rPr lang="en-US" sz="1200" dirty="0" err="1"/>
              <a:t>Trachsel</a:t>
            </a:r>
            <a:r>
              <a:rPr lang="en-US" sz="1200" dirty="0"/>
              <a:t> &amp; Hammer (2006) Indications for tracheostomy in children, </a:t>
            </a:r>
            <a:r>
              <a:rPr lang="en-US" sz="1200" i="1" dirty="0" err="1"/>
              <a:t>Paediatric</a:t>
            </a:r>
            <a:r>
              <a:rPr lang="en-US" sz="1200" i="1" dirty="0"/>
              <a:t> Respiratory Reviews, 7, </a:t>
            </a:r>
            <a:r>
              <a:rPr lang="en-US" sz="1200" dirty="0"/>
              <a:t>162-16</a:t>
            </a:r>
          </a:p>
          <a:p>
            <a:endParaRPr lang="en-US" sz="1200" dirty="0"/>
          </a:p>
        </p:txBody>
      </p:sp>
    </p:spTree>
    <p:extLst>
      <p:ext uri="{BB962C8B-B14F-4D97-AF65-F5344CB8AC3E}">
        <p14:creationId xmlns:p14="http://schemas.microsoft.com/office/powerpoint/2010/main" val="339579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152400" y="609600"/>
            <a:ext cx="8162925" cy="762000"/>
          </a:xfrm>
        </p:spPr>
        <p:txBody>
          <a:bodyPr/>
          <a:lstStyle/>
          <a:p>
            <a:pPr fontAlgn="auto">
              <a:spcAft>
                <a:spcPts val="0"/>
              </a:spcAft>
              <a:defRPr/>
            </a:pPr>
            <a:r>
              <a:rPr lang="en-US" sz="4400" dirty="0" smtClean="0"/>
              <a:t>Compromise to airway patency</a:t>
            </a:r>
            <a:endParaRPr lang="en-CA" sz="4400" dirty="0"/>
          </a:p>
        </p:txBody>
      </p:sp>
      <p:sp>
        <p:nvSpPr>
          <p:cNvPr id="16387" name="Rectangle 1027"/>
          <p:cNvSpPr>
            <a:spLocks noGrp="1" noChangeArrowheads="1"/>
          </p:cNvSpPr>
          <p:nvPr>
            <p:ph idx="1"/>
          </p:nvPr>
        </p:nvSpPr>
        <p:spPr/>
        <p:txBody>
          <a:bodyPr/>
          <a:lstStyle/>
          <a:p>
            <a:pPr>
              <a:buFont typeface="Wingdings" pitchFamily="2" charset="2"/>
              <a:buChar char="n"/>
            </a:pPr>
            <a:r>
              <a:rPr lang="en-US" sz="2800" dirty="0" smtClean="0"/>
              <a:t>A noisy airway is an obstructed airway</a:t>
            </a:r>
          </a:p>
          <a:p>
            <a:pPr>
              <a:buFont typeface="Wingdings" pitchFamily="2" charset="2"/>
              <a:buChar char="n"/>
            </a:pPr>
            <a:endParaRPr lang="en-US" dirty="0" smtClean="0"/>
          </a:p>
          <a:p>
            <a:pPr>
              <a:buFont typeface="Wingdings" pitchFamily="2" charset="2"/>
              <a:buChar char="n"/>
            </a:pPr>
            <a:r>
              <a:rPr lang="en-US" sz="2800" dirty="0" smtClean="0"/>
              <a:t>Often caused by the tongue, foreign bodies, epiglottis- inflammation/infection/edema</a:t>
            </a:r>
            <a:endParaRPr lang="en-CA" sz="2800" dirty="0" smtClean="0"/>
          </a:p>
        </p:txBody>
      </p:sp>
      <p:sp>
        <p:nvSpPr>
          <p:cNvPr id="8196" name="Footer Placeholder 1"/>
          <p:cNvSpPr>
            <a:spLocks noGrp="1"/>
          </p:cNvSpPr>
          <p:nvPr>
            <p:ph type="ftr" sz="quarter" idx="11"/>
          </p:nvPr>
        </p:nvSpPr>
        <p:spPr>
          <a:xfrm>
            <a:off x="0" y="6400800"/>
            <a:ext cx="3276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563938"/>
            <a:ext cx="2381250" cy="1770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90925"/>
            <a:ext cx="2619375" cy="1743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563938"/>
            <a:ext cx="2438400" cy="1770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80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Footer Placeholder 1"/>
          <p:cNvSpPr>
            <a:spLocks noGrp="1"/>
          </p:cNvSpPr>
          <p:nvPr>
            <p:ph type="ftr" sz="quarter" idx="11"/>
          </p:nvPr>
        </p:nvSpPr>
        <p:spPr bwMode="auto">
          <a:xfrm>
            <a:off x="1524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5" name="Rectangle 4"/>
          <p:cNvSpPr/>
          <p:nvPr/>
        </p:nvSpPr>
        <p:spPr>
          <a:xfrm>
            <a:off x="533400" y="1905000"/>
            <a:ext cx="7543800" cy="2223686"/>
          </a:xfrm>
          <a:prstGeom prst="rect">
            <a:avLst/>
          </a:prstGeom>
        </p:spPr>
        <p:txBody>
          <a:bodyPr>
            <a:spAutoFit/>
          </a:bodyPr>
          <a:lstStyle/>
          <a:p>
            <a:pPr>
              <a:defRPr/>
            </a:pPr>
            <a:r>
              <a:rPr lang="en-US" sz="3200" dirty="0"/>
              <a:t>In the U.S, there are more than 17,000 annual ED visits of children and infants related to choking incidents; 80% of these visits involve children aged 4 or younger </a:t>
            </a:r>
            <a:endParaRPr lang="en-US" sz="3200" dirty="0" smtClean="0"/>
          </a:p>
          <a:p>
            <a:pPr>
              <a:defRPr/>
            </a:pPr>
            <a:r>
              <a:rPr lang="en-US" sz="1050" dirty="0" smtClean="0"/>
              <a:t>(</a:t>
            </a:r>
            <a:r>
              <a:rPr lang="en-US" sz="1050" dirty="0" err="1"/>
              <a:t>HealthLine</a:t>
            </a:r>
            <a:r>
              <a:rPr lang="en-US" sz="1050" dirty="0"/>
              <a:t>, 2013)</a:t>
            </a:r>
            <a:endParaRPr lang="en-US" dirty="0"/>
          </a:p>
        </p:txBody>
      </p:sp>
      <p:sp>
        <p:nvSpPr>
          <p:cNvPr id="17412" name="TextBox 2"/>
          <p:cNvSpPr txBox="1">
            <a:spLocks noChangeArrowheads="1"/>
          </p:cNvSpPr>
          <p:nvPr/>
        </p:nvSpPr>
        <p:spPr bwMode="auto">
          <a:xfrm>
            <a:off x="762000" y="914400"/>
            <a:ext cx="5791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400">
                <a:solidFill>
                  <a:schemeClr val="tx2"/>
                </a:solidFill>
              </a:rPr>
              <a:t>Choking in Children</a:t>
            </a:r>
          </a:p>
        </p:txBody>
      </p:sp>
    </p:spTree>
    <p:extLst>
      <p:ext uri="{BB962C8B-B14F-4D97-AF65-F5344CB8AC3E}">
        <p14:creationId xmlns:p14="http://schemas.microsoft.com/office/powerpoint/2010/main" val="1437187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Breathing Noises</a:t>
            </a:r>
            <a:endParaRPr lang="en-US" dirty="0"/>
          </a:p>
        </p:txBody>
      </p:sp>
      <p:sp>
        <p:nvSpPr>
          <p:cNvPr id="1843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18436" name="TextBox 3"/>
          <p:cNvSpPr txBox="1">
            <a:spLocks noChangeArrowheads="1"/>
          </p:cNvSpPr>
          <p:nvPr/>
        </p:nvSpPr>
        <p:spPr bwMode="auto">
          <a:xfrm>
            <a:off x="0" y="1447800"/>
            <a:ext cx="8629798"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b="1" dirty="0" smtClean="0"/>
              <a:t>Noises: Indicative of compromise</a:t>
            </a:r>
          </a:p>
          <a:p>
            <a:pPr eaLnBrk="1" hangingPunct="1"/>
            <a:endParaRPr lang="en-US" dirty="0"/>
          </a:p>
          <a:p>
            <a:pPr eaLnBrk="1" hangingPunct="1"/>
            <a:r>
              <a:rPr lang="en-US" dirty="0" smtClean="0"/>
              <a:t>Stridor</a:t>
            </a:r>
            <a:r>
              <a:rPr lang="en-US" dirty="0"/>
              <a:t>: rapid airflow through narrowed </a:t>
            </a:r>
            <a:r>
              <a:rPr lang="en-US" dirty="0" smtClean="0"/>
              <a:t>airway;</a:t>
            </a:r>
          </a:p>
          <a:p>
            <a:pPr eaLnBrk="1" hangingPunct="1"/>
            <a:r>
              <a:rPr lang="en-US" dirty="0" smtClean="0"/>
              <a:t>High pitched</a:t>
            </a:r>
            <a:endParaRPr lang="en-US" dirty="0"/>
          </a:p>
          <a:p>
            <a:pPr eaLnBrk="1" hangingPunct="1"/>
            <a:endParaRPr lang="en-US" dirty="0"/>
          </a:p>
          <a:p>
            <a:pPr eaLnBrk="1" hangingPunct="1"/>
            <a:r>
              <a:rPr lang="en-US" dirty="0"/>
              <a:t>Inspiratory Stridor: </a:t>
            </a:r>
            <a:r>
              <a:rPr lang="en-US" dirty="0" err="1"/>
              <a:t>supraglottic</a:t>
            </a:r>
            <a:r>
              <a:rPr lang="en-US" dirty="0"/>
              <a:t> or </a:t>
            </a:r>
            <a:r>
              <a:rPr lang="en-US" dirty="0" err="1"/>
              <a:t>glottic</a:t>
            </a:r>
            <a:r>
              <a:rPr lang="en-US" dirty="0"/>
              <a:t> problem, </a:t>
            </a:r>
          </a:p>
          <a:p>
            <a:pPr eaLnBrk="1" hangingPunct="1"/>
            <a:r>
              <a:rPr lang="en-US" dirty="0"/>
              <a:t>  such as epiglottis; muffled cry; weak or hoarse voice</a:t>
            </a:r>
          </a:p>
          <a:p>
            <a:pPr eaLnBrk="1" hangingPunct="1"/>
            <a:endParaRPr lang="en-US" dirty="0"/>
          </a:p>
          <a:p>
            <a:pPr eaLnBrk="1" hangingPunct="1"/>
            <a:r>
              <a:rPr lang="en-US" dirty="0"/>
              <a:t>Expiratory Stridor: subglottic areas; normal voice, </a:t>
            </a:r>
          </a:p>
          <a:p>
            <a:pPr eaLnBrk="1" hangingPunct="1"/>
            <a:r>
              <a:rPr lang="en-US" dirty="0"/>
              <a:t>  brassy cough </a:t>
            </a:r>
            <a:r>
              <a:rPr lang="en-US" sz="1200" dirty="0"/>
              <a:t>(</a:t>
            </a:r>
            <a:r>
              <a:rPr lang="en-US" sz="1200" dirty="0" err="1"/>
              <a:t>Malchak</a:t>
            </a:r>
            <a:r>
              <a:rPr lang="en-US" sz="1200" dirty="0"/>
              <a:t>, n.d.)</a:t>
            </a:r>
          </a:p>
          <a:p>
            <a:pPr eaLnBrk="1" hangingPunct="1"/>
            <a:endParaRPr lang="en-US" sz="1200" dirty="0"/>
          </a:p>
          <a:p>
            <a:pPr eaLnBrk="1" hangingPunct="1"/>
            <a:endParaRPr lang="en-US" sz="2800" dirty="0"/>
          </a:p>
          <a:p>
            <a:pPr eaLnBrk="1" hangingPunct="1"/>
            <a:r>
              <a:rPr lang="en-US" sz="2800" b="1" i="1" dirty="0"/>
              <a:t>The baby who is not </a:t>
            </a:r>
          </a:p>
          <a:p>
            <a:pPr eaLnBrk="1" hangingPunct="1"/>
            <a:r>
              <a:rPr lang="en-US" sz="2800" b="1" i="1" dirty="0"/>
              <a:t>crying is often in trouble here!</a:t>
            </a:r>
          </a:p>
          <a:p>
            <a:pPr eaLnBrk="1" hangingPunct="1"/>
            <a:endParaRPr lang="en-US" dirty="0"/>
          </a:p>
          <a:p>
            <a:pPr eaLnBrk="1" hangingPunct="1"/>
            <a:endParaRPr lang="en-US" dirty="0"/>
          </a:p>
        </p:txBody>
      </p:sp>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724400"/>
            <a:ext cx="1143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42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871538" y="862013"/>
            <a:ext cx="8162925" cy="762000"/>
          </a:xfrm>
        </p:spPr>
        <p:txBody>
          <a:bodyPr/>
          <a:lstStyle/>
          <a:p>
            <a:pPr fontAlgn="auto">
              <a:spcAft>
                <a:spcPts val="0"/>
              </a:spcAft>
              <a:defRPr/>
            </a:pPr>
            <a:r>
              <a:rPr lang="en-US"/>
              <a:t>Open the Airway</a:t>
            </a:r>
            <a:endParaRPr lang="en-CA"/>
          </a:p>
        </p:txBody>
      </p:sp>
      <p:sp>
        <p:nvSpPr>
          <p:cNvPr id="9219" name="Rectangle 1027"/>
          <p:cNvSpPr>
            <a:spLocks noGrp="1" noChangeArrowheads="1"/>
          </p:cNvSpPr>
          <p:nvPr>
            <p:ph idx="1"/>
          </p:nvPr>
        </p:nvSpPr>
        <p:spPr/>
        <p:txBody>
          <a:bodyPr rtlCol="0">
            <a:normAutofit/>
          </a:bodyPr>
          <a:lstStyle/>
          <a:p>
            <a:pPr fontAlgn="auto">
              <a:spcAft>
                <a:spcPts val="0"/>
              </a:spcAft>
              <a:buFont typeface="Wingdings" charset="0"/>
              <a:buNone/>
              <a:defRPr/>
            </a:pPr>
            <a:endParaRPr lang="en-US" dirty="0">
              <a:solidFill>
                <a:schemeClr val="tx1">
                  <a:lumMod val="50000"/>
                  <a:lumOff val="50000"/>
                </a:schemeClr>
              </a:solidFill>
            </a:endParaRPr>
          </a:p>
          <a:p>
            <a:pPr marL="457200" lvl="1" indent="0" fontAlgn="auto">
              <a:spcAft>
                <a:spcPts val="0"/>
              </a:spcAft>
              <a:buFont typeface="Courier New" pitchFamily="49" charset="0"/>
              <a:buNone/>
              <a:defRPr/>
            </a:pPr>
            <a:r>
              <a:rPr lang="en-US" sz="2800" dirty="0">
                <a:solidFill>
                  <a:schemeClr val="tx1">
                    <a:lumMod val="50000"/>
                    <a:lumOff val="50000"/>
                  </a:schemeClr>
                </a:solidFill>
              </a:rPr>
              <a:t>Head tilt / chin lift</a:t>
            </a:r>
          </a:p>
          <a:p>
            <a:pPr marL="640080" lvl="1" fontAlgn="auto">
              <a:spcAft>
                <a:spcPts val="0"/>
              </a:spcAft>
              <a:buFont typeface="Wingdings" charset="0"/>
              <a:buNone/>
              <a:defRPr/>
            </a:pPr>
            <a:endParaRPr lang="en-US" dirty="0">
              <a:solidFill>
                <a:schemeClr val="tx1">
                  <a:lumMod val="50000"/>
                  <a:lumOff val="50000"/>
                </a:schemeClr>
              </a:solidFill>
            </a:endParaRPr>
          </a:p>
        </p:txBody>
      </p:sp>
      <p:sp>
        <p:nvSpPr>
          <p:cNvPr id="9220"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pic>
        <p:nvPicPr>
          <p:cNvPr id="194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43200"/>
            <a:ext cx="3429000" cy="2895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TextBox 1"/>
          <p:cNvSpPr txBox="1">
            <a:spLocks noChangeArrowheads="1"/>
          </p:cNvSpPr>
          <p:nvPr/>
        </p:nvSpPr>
        <p:spPr bwMode="auto">
          <a:xfrm>
            <a:off x="5410200" y="5181600"/>
            <a:ext cx="3089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Not an option with</a:t>
            </a:r>
          </a:p>
          <a:p>
            <a:pPr eaLnBrk="1" hangingPunct="1"/>
            <a:r>
              <a:rPr lang="en-US"/>
              <a:t>patients in C-spine</a:t>
            </a:r>
          </a:p>
          <a:p>
            <a:pPr eaLnBrk="1" hangingPunct="1"/>
            <a:r>
              <a:rPr lang="en-US"/>
              <a:t>precautions</a:t>
            </a:r>
          </a:p>
        </p:txBody>
      </p:sp>
      <p:pic>
        <p:nvPicPr>
          <p:cNvPr id="1946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57400"/>
            <a:ext cx="3124200" cy="2895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67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auto">
              <a:spcAft>
                <a:spcPts val="0"/>
              </a:spcAft>
              <a:defRPr/>
            </a:pPr>
            <a:r>
              <a:rPr lang="en-US" dirty="0" smtClean="0"/>
              <a:t>Open the Airway</a:t>
            </a:r>
            <a:endParaRPr lang="en-US" dirty="0"/>
          </a:p>
        </p:txBody>
      </p:sp>
      <p:sp>
        <p:nvSpPr>
          <p:cNvPr id="204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pic>
        <p:nvPicPr>
          <p:cNvPr id="204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28888"/>
            <a:ext cx="2401888" cy="18478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300" y="2667000"/>
            <a:ext cx="3505200" cy="188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6" name="Rectangle 4"/>
          <p:cNvSpPr>
            <a:spLocks noChangeArrowheads="1"/>
          </p:cNvSpPr>
          <p:nvPr/>
        </p:nvSpPr>
        <p:spPr bwMode="auto">
          <a:xfrm>
            <a:off x="762000" y="5181600"/>
            <a:ext cx="708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www.youtube.com/watch?v=r3ckgEQEE_o</a:t>
            </a:r>
          </a:p>
        </p:txBody>
      </p:sp>
      <p:sp>
        <p:nvSpPr>
          <p:cNvPr id="6" name="TextBox 5"/>
          <p:cNvSpPr txBox="1"/>
          <p:nvPr/>
        </p:nvSpPr>
        <p:spPr>
          <a:xfrm>
            <a:off x="468313" y="1828800"/>
            <a:ext cx="2141537" cy="523875"/>
          </a:xfrm>
          <a:prstGeom prst="rect">
            <a:avLst/>
          </a:prstGeom>
          <a:noFill/>
        </p:spPr>
        <p:txBody>
          <a:bodyPr wrap="none">
            <a:spAutoFit/>
          </a:bodyPr>
          <a:lstStyle/>
          <a:p>
            <a:pPr>
              <a:defRPr/>
            </a:pPr>
            <a:r>
              <a:rPr lang="en-US" sz="2800" dirty="0">
                <a:solidFill>
                  <a:schemeClr val="tx1">
                    <a:lumMod val="50000"/>
                    <a:lumOff val="50000"/>
                  </a:schemeClr>
                </a:solidFill>
              </a:rPr>
              <a:t>Jaw Thrust</a:t>
            </a:r>
          </a:p>
        </p:txBody>
      </p:sp>
    </p:spTree>
    <p:extLst>
      <p:ext uri="{BB962C8B-B14F-4D97-AF65-F5344CB8AC3E}">
        <p14:creationId xmlns:p14="http://schemas.microsoft.com/office/powerpoint/2010/main" val="715183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1"/>
          <p:cNvSpPr>
            <a:spLocks noGrp="1"/>
          </p:cNvSpPr>
          <p:nvPr>
            <p:ph type="ftr" sz="quarter" idx="11"/>
          </p:nvPr>
        </p:nvSpPr>
        <p:spPr bwMode="auto">
          <a:xfrm>
            <a:off x="304800" y="6286500"/>
            <a:ext cx="618172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21507" name="TextBox 2"/>
          <p:cNvSpPr txBox="1">
            <a:spLocks noChangeArrowheads="1"/>
          </p:cNvSpPr>
          <p:nvPr/>
        </p:nvSpPr>
        <p:spPr bwMode="auto">
          <a:xfrm>
            <a:off x="762000" y="990600"/>
            <a:ext cx="6629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400">
                <a:solidFill>
                  <a:schemeClr val="tx2"/>
                </a:solidFill>
              </a:rPr>
              <a:t>In the child….</a:t>
            </a:r>
          </a:p>
        </p:txBody>
      </p:sp>
      <p:sp>
        <p:nvSpPr>
          <p:cNvPr id="21508" name="TextBox 3"/>
          <p:cNvSpPr txBox="1">
            <a:spLocks noChangeArrowheads="1"/>
          </p:cNvSpPr>
          <p:nvPr/>
        </p:nvSpPr>
        <p:spPr bwMode="auto">
          <a:xfrm>
            <a:off x="533400" y="1905000"/>
            <a:ext cx="8382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3200"/>
              <a:t>Because of the position of the</a:t>
            </a:r>
          </a:p>
          <a:p>
            <a:pPr eaLnBrk="1" hangingPunct="1"/>
            <a:r>
              <a:rPr lang="en-US" sz="3200"/>
              <a:t>larynx in the child, hyperextension of the neck may actually worsen obstruction. </a:t>
            </a:r>
          </a:p>
          <a:p>
            <a:pPr eaLnBrk="1" hangingPunct="1"/>
            <a:r>
              <a:rPr lang="en-US" sz="3200"/>
              <a:t>Place in sniffing position by</a:t>
            </a:r>
          </a:p>
          <a:p>
            <a:pPr eaLnBrk="1" hangingPunct="1"/>
            <a:r>
              <a:rPr lang="en-US" sz="3200"/>
              <a:t>placing rolled towel under infant’s shoulders </a:t>
            </a:r>
          </a:p>
          <a:p>
            <a:pPr eaLnBrk="1" hangingPunct="1"/>
            <a:r>
              <a:rPr lang="en-US" sz="1200"/>
              <a:t>(American Heart Association [AHA], 2007 )</a:t>
            </a:r>
            <a:endParaRPr lang="en-US" sz="3200"/>
          </a:p>
          <a:p>
            <a:pPr eaLnBrk="1" hangingPunct="1"/>
            <a:endParaRPr lang="en-US" sz="1200"/>
          </a:p>
          <a:p>
            <a:pPr eaLnBrk="1" hangingPunct="1"/>
            <a:endParaRPr lang="en-US" sz="3200"/>
          </a:p>
        </p:txBody>
      </p:sp>
    </p:spTree>
    <p:extLst>
      <p:ext uri="{BB962C8B-B14F-4D97-AF65-F5344CB8AC3E}">
        <p14:creationId xmlns:p14="http://schemas.microsoft.com/office/powerpoint/2010/main" val="2876462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Sniffing Position</a:t>
            </a:r>
            <a:endParaRPr lang="en-US" dirty="0"/>
          </a:p>
        </p:txBody>
      </p:sp>
      <p:sp>
        <p:nvSpPr>
          <p:cNvPr id="2253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38" y="1676400"/>
            <a:ext cx="4276725" cy="43338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76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NENA Core Competencies: Airway</a:t>
            </a:r>
            <a:endParaRPr lang="en-US" sz="4000" dirty="0"/>
          </a:p>
        </p:txBody>
      </p:sp>
      <p:sp>
        <p:nvSpPr>
          <p:cNvPr id="3" name="Footer Placeholder 2"/>
          <p:cNvSpPr>
            <a:spLocks noGrp="1"/>
          </p:cNvSpPr>
          <p:nvPr>
            <p:ph type="ftr" sz="quarter" idx="11"/>
          </p:nvPr>
        </p:nvSpPr>
        <p:spPr/>
        <p:txBody>
          <a:bodyPr/>
          <a:lstStyle/>
          <a:p>
            <a:r>
              <a:rPr lang="en-US" smtClean="0"/>
              <a:t>City Wide Orientation, June, 2015</a:t>
            </a:r>
            <a:endParaRPr lang="en-US" dirty="0"/>
          </a:p>
        </p:txBody>
      </p:sp>
      <p:sp>
        <p:nvSpPr>
          <p:cNvPr id="4" name="TextBox 3"/>
          <p:cNvSpPr txBox="1"/>
          <p:nvPr/>
        </p:nvSpPr>
        <p:spPr>
          <a:xfrm>
            <a:off x="533400" y="1371600"/>
            <a:ext cx="7122847" cy="954107"/>
          </a:xfrm>
          <a:prstGeom prst="rect">
            <a:avLst/>
          </a:prstGeom>
          <a:noFill/>
        </p:spPr>
        <p:txBody>
          <a:bodyPr wrap="none" rtlCol="0">
            <a:spAutoFit/>
          </a:bodyPr>
          <a:lstStyle/>
          <a:p>
            <a:r>
              <a:rPr lang="en-US" sz="2800" b="1" i="1" dirty="0" smtClean="0"/>
              <a:t>“Assessment, intervention and monitoring is a</a:t>
            </a:r>
          </a:p>
          <a:p>
            <a:r>
              <a:rPr lang="en-US" sz="2800" b="1" i="1" dirty="0" smtClean="0"/>
              <a:t>competency required by all emergency nurses”</a:t>
            </a:r>
            <a:endParaRPr lang="en-US" sz="2800" b="1" i="1" dirty="0"/>
          </a:p>
        </p:txBody>
      </p:sp>
      <p:sp>
        <p:nvSpPr>
          <p:cNvPr id="5" name="TextBox 4"/>
          <p:cNvSpPr txBox="1"/>
          <p:nvPr/>
        </p:nvSpPr>
        <p:spPr>
          <a:xfrm>
            <a:off x="381000" y="2348798"/>
            <a:ext cx="8138254" cy="4401205"/>
          </a:xfrm>
          <a:prstGeom prst="rect">
            <a:avLst/>
          </a:prstGeom>
          <a:noFill/>
        </p:spPr>
        <p:txBody>
          <a:bodyPr wrap="none" rtlCol="0">
            <a:spAutoFit/>
          </a:bodyPr>
          <a:lstStyle/>
          <a:p>
            <a:pPr marL="457200" indent="-457200">
              <a:buFont typeface="Wingdings" pitchFamily="2" charset="2"/>
              <a:buChar char="Ø"/>
            </a:pPr>
            <a:r>
              <a:rPr lang="en-US" sz="2800" dirty="0" smtClean="0"/>
              <a:t>Knowledge </a:t>
            </a:r>
            <a:r>
              <a:rPr lang="en-US" sz="2800" dirty="0"/>
              <a:t>of airway anatomy and emergencies </a:t>
            </a:r>
            <a:endParaRPr lang="en-US" sz="2800" dirty="0" smtClean="0"/>
          </a:p>
          <a:p>
            <a:r>
              <a:rPr lang="en-US" sz="2800" dirty="0" smtClean="0"/>
              <a:t>     specific </a:t>
            </a:r>
            <a:r>
              <a:rPr lang="en-US" sz="2800" dirty="0"/>
              <a:t>to the adult/pediatric/geriatric populations </a:t>
            </a:r>
          </a:p>
          <a:p>
            <a:pPr marL="457200" indent="-457200">
              <a:buFont typeface="Wingdings" pitchFamily="2" charset="2"/>
              <a:buChar char="Ø"/>
            </a:pPr>
            <a:r>
              <a:rPr lang="en-US" sz="2800" dirty="0" smtClean="0"/>
              <a:t>Assessment </a:t>
            </a:r>
            <a:r>
              <a:rPr lang="en-US" sz="2800" dirty="0"/>
              <a:t>of airway to determine airway patency </a:t>
            </a:r>
          </a:p>
          <a:p>
            <a:pPr marL="457200" indent="-457200">
              <a:buFont typeface="Wingdings" pitchFamily="2" charset="2"/>
              <a:buChar char="Ø"/>
            </a:pPr>
            <a:r>
              <a:rPr lang="en-US" sz="2800" dirty="0" smtClean="0"/>
              <a:t>Insertion </a:t>
            </a:r>
            <a:r>
              <a:rPr lang="en-US" sz="2800" dirty="0"/>
              <a:t>of nasopharyngeal and </a:t>
            </a:r>
            <a:r>
              <a:rPr lang="en-US" sz="2800" dirty="0" err="1"/>
              <a:t>oropharyngeal</a:t>
            </a:r>
            <a:r>
              <a:rPr lang="en-US" sz="2800" dirty="0"/>
              <a:t> </a:t>
            </a:r>
          </a:p>
          <a:p>
            <a:r>
              <a:rPr lang="en-US" sz="2800" dirty="0" smtClean="0"/>
              <a:t>     airways </a:t>
            </a:r>
            <a:endParaRPr lang="en-US" sz="2800" dirty="0"/>
          </a:p>
          <a:p>
            <a:pPr marL="457200" indent="-457200">
              <a:buFont typeface="Wingdings" pitchFamily="2" charset="2"/>
              <a:buChar char="Ø"/>
            </a:pPr>
            <a:r>
              <a:rPr lang="en-US" sz="2800" dirty="0" smtClean="0"/>
              <a:t>Suctioning </a:t>
            </a:r>
            <a:r>
              <a:rPr lang="en-US" sz="2800" dirty="0"/>
              <a:t>of the airway </a:t>
            </a:r>
          </a:p>
          <a:p>
            <a:pPr marL="457200" indent="-457200">
              <a:buFont typeface="Wingdings" pitchFamily="2" charset="2"/>
              <a:buChar char="Ø"/>
            </a:pPr>
            <a:r>
              <a:rPr lang="en-US" sz="2800" dirty="0" smtClean="0"/>
              <a:t>Utilization </a:t>
            </a:r>
            <a:r>
              <a:rPr lang="en-US" sz="2800" dirty="0"/>
              <a:t>of non-invasive positioning to clear and </a:t>
            </a:r>
            <a:endParaRPr lang="en-US" sz="2800" dirty="0" smtClean="0"/>
          </a:p>
          <a:p>
            <a:r>
              <a:rPr lang="en-US" sz="2800" dirty="0"/>
              <a:t> </a:t>
            </a:r>
            <a:r>
              <a:rPr lang="en-US" sz="2800" dirty="0" smtClean="0"/>
              <a:t>    open </a:t>
            </a:r>
            <a:r>
              <a:rPr lang="en-US" sz="2800" dirty="0"/>
              <a:t>the airway, including head tilt chin lift </a:t>
            </a:r>
            <a:r>
              <a:rPr lang="en-US" sz="2800" dirty="0" smtClean="0"/>
              <a:t>or</a:t>
            </a:r>
          </a:p>
          <a:p>
            <a:r>
              <a:rPr lang="en-US" sz="2800" dirty="0"/>
              <a:t> </a:t>
            </a:r>
            <a:r>
              <a:rPr lang="en-US" sz="2800" dirty="0" smtClean="0"/>
              <a:t>    jaw </a:t>
            </a:r>
            <a:r>
              <a:rPr lang="en-US" sz="2800" dirty="0"/>
              <a:t>thrust </a:t>
            </a:r>
          </a:p>
          <a:p>
            <a:endParaRPr lang="en-US" sz="2800" dirty="0" smtClean="0"/>
          </a:p>
        </p:txBody>
      </p:sp>
      <p:sp>
        <p:nvSpPr>
          <p:cNvPr id="6" name="TextBox 5"/>
          <p:cNvSpPr txBox="1"/>
          <p:nvPr/>
        </p:nvSpPr>
        <p:spPr>
          <a:xfrm>
            <a:off x="533400" y="6477000"/>
            <a:ext cx="1308435" cy="369332"/>
          </a:xfrm>
          <a:prstGeom prst="rect">
            <a:avLst/>
          </a:prstGeom>
          <a:noFill/>
        </p:spPr>
        <p:txBody>
          <a:bodyPr wrap="none" rtlCol="0">
            <a:spAutoFit/>
          </a:bodyPr>
          <a:lstStyle/>
          <a:p>
            <a:r>
              <a:rPr lang="en-US" dirty="0" smtClean="0"/>
              <a:t>NENA, 2014</a:t>
            </a:r>
            <a:endParaRPr lang="en-US" dirty="0"/>
          </a:p>
        </p:txBody>
      </p:sp>
    </p:spTree>
    <p:extLst>
      <p:ext uri="{BB962C8B-B14F-4D97-AF65-F5344CB8AC3E}">
        <p14:creationId xmlns:p14="http://schemas.microsoft.com/office/powerpoint/2010/main" val="809730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sz="4400" dirty="0" smtClean="0"/>
              <a:t>Promoting Airway Patency</a:t>
            </a:r>
            <a:endParaRPr lang="en-US" sz="4400" dirty="0"/>
          </a:p>
        </p:txBody>
      </p:sp>
      <p:sp>
        <p:nvSpPr>
          <p:cNvPr id="13315" name="Rectangle 3"/>
          <p:cNvSpPr>
            <a:spLocks noGrp="1" noChangeArrowheads="1"/>
          </p:cNvSpPr>
          <p:nvPr>
            <p:ph idx="1"/>
          </p:nvPr>
        </p:nvSpPr>
        <p:spPr/>
        <p:txBody>
          <a:bodyPr rtlCol="0">
            <a:normAutofit/>
          </a:bodyPr>
          <a:lstStyle/>
          <a:p>
            <a:pPr marL="0" indent="0" fontAlgn="auto">
              <a:spcAft>
                <a:spcPts val="0"/>
              </a:spcAft>
              <a:buFont typeface="Arial" pitchFamily="34" charset="0"/>
              <a:buNone/>
              <a:defRPr/>
            </a:pPr>
            <a:r>
              <a:rPr lang="en-US" sz="3600" b="1" u="sng" dirty="0">
                <a:solidFill>
                  <a:schemeClr val="tx1">
                    <a:lumMod val="50000"/>
                    <a:lumOff val="50000"/>
                  </a:schemeClr>
                </a:solidFill>
              </a:rPr>
              <a:t>Suction</a:t>
            </a:r>
          </a:p>
          <a:p>
            <a:pPr fontAlgn="auto">
              <a:spcAft>
                <a:spcPts val="0"/>
              </a:spcAft>
              <a:buFont typeface="Wingdings" pitchFamily="2" charset="2"/>
              <a:buChar char="Ø"/>
              <a:defRPr/>
            </a:pPr>
            <a:r>
              <a:rPr lang="en-US" dirty="0"/>
              <a:t>Must be done gently to prevent stimulation of gag reflex and subsequent vomiting or </a:t>
            </a:r>
            <a:r>
              <a:rPr lang="en-US" dirty="0" smtClean="0"/>
              <a:t>aspiration.</a:t>
            </a:r>
          </a:p>
          <a:p>
            <a:pPr fontAlgn="auto">
              <a:spcAft>
                <a:spcPts val="0"/>
              </a:spcAft>
              <a:buFont typeface="Wingdings" pitchFamily="2" charset="2"/>
              <a:buChar char="Ø"/>
              <a:defRPr/>
            </a:pPr>
            <a:r>
              <a:rPr lang="en-US" dirty="0" smtClean="0"/>
              <a:t>Only done if person cannot cough effectively. </a:t>
            </a:r>
          </a:p>
          <a:p>
            <a:pPr fontAlgn="auto">
              <a:spcAft>
                <a:spcPts val="0"/>
              </a:spcAft>
              <a:buFont typeface="Wingdings" pitchFamily="2" charset="2"/>
              <a:buChar char="Ø"/>
              <a:defRPr/>
            </a:pPr>
            <a:r>
              <a:rPr lang="en-US" dirty="0" smtClean="0"/>
              <a:t>With infants, suction mouth first: this minimizes aspiration if infant gasps </a:t>
            </a:r>
            <a:r>
              <a:rPr lang="en-US" sz="1800" dirty="0" smtClean="0"/>
              <a:t>(AHA, 2006)</a:t>
            </a:r>
            <a:endParaRPr lang="en-CA" sz="1800" dirty="0"/>
          </a:p>
        </p:txBody>
      </p:sp>
      <p:sp>
        <p:nvSpPr>
          <p:cNvPr id="13316" name="Footer Placeholder 1"/>
          <p:cNvSpPr>
            <a:spLocks noGrp="1"/>
          </p:cNvSpPr>
          <p:nvPr>
            <p:ph type="ftr" sz="quarter" idx="11"/>
          </p:nvPr>
        </p:nvSpPr>
        <p:spPr>
          <a:xfrm>
            <a:off x="19050" y="6400800"/>
            <a:ext cx="58769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343400"/>
            <a:ext cx="2143125" cy="21431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191000"/>
            <a:ext cx="2419350" cy="2133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572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 calcmode="lin" valueType="num">
                                      <p:cBhvr additive="base">
                                        <p:cTn id="19"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315">
                                            <p:txEl>
                                              <p:pRg st="3" end="3"/>
                                            </p:txEl>
                                          </p:spTgt>
                                        </p:tgtEl>
                                        <p:attrNameLst>
                                          <p:attrName>style.visibility</p:attrName>
                                        </p:attrNameLst>
                                      </p:cBhvr>
                                      <p:to>
                                        <p:strVal val="visible"/>
                                      </p:to>
                                    </p:set>
                                    <p:anim calcmode="lin" valueType="num">
                                      <p:cBhvr additive="base">
                                        <p:cTn id="25"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6200" y="381000"/>
            <a:ext cx="8162925" cy="1311275"/>
          </a:xfrm>
        </p:spPr>
        <p:txBody>
          <a:bodyPr/>
          <a:lstStyle/>
          <a:p>
            <a:pPr fontAlgn="auto">
              <a:spcAft>
                <a:spcPts val="0"/>
              </a:spcAft>
              <a:defRPr/>
            </a:pPr>
            <a:r>
              <a:rPr lang="en-US" sz="3600" b="1" dirty="0" smtClean="0">
                <a:ea typeface="ＭＳ Ｐゴシック" pitchFamily="-84" charset="-128"/>
              </a:rPr>
              <a:t/>
            </a:r>
            <a:br>
              <a:rPr lang="en-US" sz="3600" b="1" dirty="0" smtClean="0">
                <a:ea typeface="ＭＳ Ｐゴシック" pitchFamily="-84" charset="-128"/>
              </a:rPr>
            </a:br>
            <a:r>
              <a:rPr lang="en-US" sz="4400" b="1" dirty="0" smtClean="0">
                <a:ea typeface="ＭＳ Ｐゴシック" pitchFamily="-84" charset="-128"/>
              </a:rPr>
              <a:t>        Airway Adjuncts: Oral</a:t>
            </a:r>
            <a:endParaRPr lang="en-CA" sz="4400" dirty="0" smtClean="0">
              <a:ea typeface="ＭＳ Ｐゴシック" pitchFamily="-84" charset="-128"/>
            </a:endParaRPr>
          </a:p>
        </p:txBody>
      </p:sp>
      <p:sp>
        <p:nvSpPr>
          <p:cNvPr id="14339" name="Rectangle 3"/>
          <p:cNvSpPr>
            <a:spLocks noGrp="1" noChangeArrowheads="1"/>
          </p:cNvSpPr>
          <p:nvPr>
            <p:ph type="body" sz="half" idx="2"/>
          </p:nvPr>
        </p:nvSpPr>
        <p:spPr>
          <a:xfrm>
            <a:off x="4157663" y="1905000"/>
            <a:ext cx="3979862" cy="4191000"/>
          </a:xfrm>
        </p:spPr>
        <p:txBody>
          <a:bodyPr rtlCol="0">
            <a:normAutofit/>
          </a:bodyPr>
          <a:lstStyle/>
          <a:p>
            <a:pPr fontAlgn="auto">
              <a:spcAft>
                <a:spcPts val="0"/>
              </a:spcAft>
              <a:buFont typeface="Wingdings" charset="0"/>
              <a:buNone/>
              <a:defRPr/>
            </a:pPr>
            <a:r>
              <a:rPr lang="en-US" sz="2800" b="1" dirty="0">
                <a:solidFill>
                  <a:schemeClr val="tx1">
                    <a:lumMod val="50000"/>
                    <a:lumOff val="50000"/>
                  </a:schemeClr>
                </a:solidFill>
              </a:rPr>
              <a:t>   </a:t>
            </a:r>
            <a:r>
              <a:rPr lang="en-US" sz="2800" b="1" dirty="0" err="1">
                <a:solidFill>
                  <a:schemeClr val="tx1">
                    <a:lumMod val="50000"/>
                    <a:lumOff val="50000"/>
                  </a:schemeClr>
                </a:solidFill>
              </a:rPr>
              <a:t>Orolaryngeal</a:t>
            </a:r>
            <a:r>
              <a:rPr lang="en-US" sz="2800" b="1" dirty="0">
                <a:solidFill>
                  <a:schemeClr val="tx1">
                    <a:lumMod val="50000"/>
                    <a:lumOff val="50000"/>
                  </a:schemeClr>
                </a:solidFill>
              </a:rPr>
              <a:t> airway:</a:t>
            </a:r>
            <a:endParaRPr lang="en-US" dirty="0">
              <a:solidFill>
                <a:schemeClr val="tx1">
                  <a:lumMod val="50000"/>
                  <a:lumOff val="50000"/>
                </a:schemeClr>
              </a:solidFill>
            </a:endParaRPr>
          </a:p>
          <a:p>
            <a:pPr marL="640080" lvl="1" fontAlgn="auto">
              <a:spcAft>
                <a:spcPts val="0"/>
              </a:spcAft>
              <a:buFont typeface="Wingdings" charset="0"/>
              <a:buChar char="n"/>
              <a:defRPr/>
            </a:pPr>
            <a:r>
              <a:rPr lang="en-US" dirty="0">
                <a:solidFill>
                  <a:schemeClr val="tx1">
                    <a:lumMod val="50000"/>
                    <a:lumOff val="50000"/>
                  </a:schemeClr>
                </a:solidFill>
              </a:rPr>
              <a:t>S shaped devices that hold the tongue away from the posterior wall of the pharynx</a:t>
            </a:r>
          </a:p>
          <a:p>
            <a:pPr marL="640080" lvl="1" fontAlgn="auto">
              <a:spcAft>
                <a:spcPts val="0"/>
              </a:spcAft>
              <a:buFont typeface="Wingdings" charset="0"/>
              <a:buChar char="n"/>
              <a:defRPr/>
            </a:pPr>
            <a:r>
              <a:rPr lang="en-US" dirty="0">
                <a:solidFill>
                  <a:schemeClr val="tx1">
                    <a:lumMod val="50000"/>
                    <a:lumOff val="50000"/>
                  </a:schemeClr>
                </a:solidFill>
              </a:rPr>
              <a:t>semiconscious \ unconscious patients</a:t>
            </a:r>
          </a:p>
          <a:p>
            <a:pPr marL="640080" lvl="1" fontAlgn="auto">
              <a:spcAft>
                <a:spcPts val="0"/>
              </a:spcAft>
              <a:buFont typeface="Wingdings" charset="0"/>
              <a:buChar char="n"/>
              <a:defRPr/>
            </a:pPr>
            <a:r>
              <a:rPr lang="en-US" dirty="0">
                <a:solidFill>
                  <a:schemeClr val="tx1">
                    <a:lumMod val="50000"/>
                    <a:lumOff val="50000"/>
                  </a:schemeClr>
                </a:solidFill>
              </a:rPr>
              <a:t>No cough or gag</a:t>
            </a:r>
          </a:p>
          <a:p>
            <a:pPr marL="640080" lvl="1" fontAlgn="auto">
              <a:spcAft>
                <a:spcPts val="0"/>
              </a:spcAft>
              <a:buFont typeface="Wingdings" charset="0"/>
              <a:buChar char="n"/>
              <a:defRPr/>
            </a:pPr>
            <a:r>
              <a:rPr lang="en-US" dirty="0">
                <a:solidFill>
                  <a:schemeClr val="tx1">
                    <a:lumMod val="50000"/>
                    <a:lumOff val="50000"/>
                  </a:schemeClr>
                </a:solidFill>
              </a:rPr>
              <a:t>help keep airway open with BVM </a:t>
            </a:r>
          </a:p>
          <a:p>
            <a:pPr marL="640080" lvl="1" fontAlgn="auto">
              <a:spcAft>
                <a:spcPts val="0"/>
              </a:spcAft>
              <a:buFont typeface="Wingdings" charset="0"/>
              <a:buChar char="n"/>
              <a:defRPr/>
            </a:pPr>
            <a:r>
              <a:rPr lang="en-US" dirty="0">
                <a:solidFill>
                  <a:schemeClr val="tx1">
                    <a:lumMod val="50000"/>
                    <a:lumOff val="50000"/>
                  </a:schemeClr>
                </a:solidFill>
              </a:rPr>
              <a:t>help suction the mouth</a:t>
            </a:r>
          </a:p>
          <a:p>
            <a:pPr marL="457200" lvl="1" indent="0" fontAlgn="auto">
              <a:spcAft>
                <a:spcPts val="0"/>
              </a:spcAft>
              <a:buFont typeface="Wingdings" pitchFamily="2" charset="2"/>
              <a:buNone/>
              <a:defRPr/>
            </a:pPr>
            <a:endParaRPr lang="en-US" dirty="0">
              <a:solidFill>
                <a:schemeClr val="tx1">
                  <a:lumMod val="50000"/>
                  <a:lumOff val="50000"/>
                </a:schemeClr>
              </a:solidFill>
            </a:endParaRPr>
          </a:p>
          <a:p>
            <a:pPr fontAlgn="auto">
              <a:spcAft>
                <a:spcPts val="0"/>
              </a:spcAft>
              <a:buFont typeface="Wingdings" charset="0"/>
              <a:buNone/>
              <a:defRPr/>
            </a:pPr>
            <a:endParaRPr lang="en-US" dirty="0">
              <a:solidFill>
                <a:schemeClr val="tx1">
                  <a:lumMod val="50000"/>
                  <a:lumOff val="50000"/>
                </a:schemeClr>
              </a:solidFill>
            </a:endParaRPr>
          </a:p>
          <a:p>
            <a:pPr fontAlgn="auto">
              <a:spcAft>
                <a:spcPts val="0"/>
              </a:spcAft>
              <a:buFont typeface="Wingdings" charset="0"/>
              <a:buNone/>
              <a:defRPr/>
            </a:pPr>
            <a:endParaRPr lang="en-CA" dirty="0">
              <a:solidFill>
                <a:schemeClr val="tx1">
                  <a:lumMod val="50000"/>
                  <a:lumOff val="50000"/>
                </a:schemeClr>
              </a:solidFill>
            </a:endParaRPr>
          </a:p>
        </p:txBody>
      </p:sp>
      <p:sp>
        <p:nvSpPr>
          <p:cNvPr id="14342"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09800"/>
            <a:ext cx="3319463" cy="3581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35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 calcmode="lin" valueType="num">
                                      <p:cBhvr additive="base">
                                        <p:cTn id="7"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 calcmode="lin" valueType="num">
                                      <p:cBhvr additive="base">
                                        <p:cTn id="13"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anim calcmode="lin" valueType="num">
                                      <p:cBhvr additive="base">
                                        <p:cTn id="19" dur="5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339">
                                            <p:txEl>
                                              <p:pRg st="4" end="4"/>
                                            </p:txEl>
                                          </p:spTgt>
                                        </p:tgtEl>
                                        <p:attrNameLst>
                                          <p:attrName>style.visibility</p:attrName>
                                        </p:attrNameLst>
                                      </p:cBhvr>
                                      <p:to>
                                        <p:strVal val="visible"/>
                                      </p:to>
                                    </p:set>
                                    <p:anim calcmode="lin" valueType="num">
                                      <p:cBhvr additive="base">
                                        <p:cTn id="25"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 calcmode="lin" valueType="num">
                                      <p:cBhvr additive="base">
                                        <p:cTn id="31"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871538" y="862013"/>
            <a:ext cx="8162925" cy="762000"/>
          </a:xfrm>
        </p:spPr>
        <p:txBody>
          <a:bodyPr/>
          <a:lstStyle/>
          <a:p>
            <a:pPr fontAlgn="auto">
              <a:spcAft>
                <a:spcPts val="0"/>
              </a:spcAft>
              <a:defRPr/>
            </a:pPr>
            <a:r>
              <a:rPr lang="en-US"/>
              <a:t>Sizing:</a:t>
            </a:r>
            <a:endParaRPr lang="en-CA"/>
          </a:p>
        </p:txBody>
      </p:sp>
      <p:sp>
        <p:nvSpPr>
          <p:cNvPr id="15363" name="Rectangle 5"/>
          <p:cNvSpPr>
            <a:spLocks noGrp="1" noChangeArrowheads="1"/>
          </p:cNvSpPr>
          <p:nvPr>
            <p:ph type="body" sz="half" idx="1"/>
          </p:nvPr>
        </p:nvSpPr>
        <p:spPr>
          <a:xfrm>
            <a:off x="912813" y="1905000"/>
            <a:ext cx="7392987" cy="4191000"/>
          </a:xfrm>
        </p:spPr>
        <p:txBody>
          <a:bodyPr/>
          <a:lstStyle/>
          <a:p>
            <a:pPr>
              <a:buFont typeface="Wingdings" pitchFamily="2" charset="2"/>
              <a:buChar char="n"/>
            </a:pPr>
            <a:r>
              <a:rPr lang="en-US" sz="2800" smtClean="0"/>
              <a:t>Flange at the level of the teeth and tip should end at the angle of the jaw</a:t>
            </a:r>
          </a:p>
          <a:p>
            <a:pPr>
              <a:buFont typeface="Wingdings" pitchFamily="2" charset="2"/>
              <a:buChar char="n"/>
            </a:pPr>
            <a:r>
              <a:rPr lang="en-US" sz="2800" smtClean="0"/>
              <a:t>Measure from the corner of the mouth to the corner of the ear.</a:t>
            </a:r>
          </a:p>
          <a:p>
            <a:pPr>
              <a:buFont typeface="Wingdings" pitchFamily="2" charset="2"/>
              <a:buChar char="n"/>
            </a:pPr>
            <a:r>
              <a:rPr lang="en-US" sz="2800" smtClean="0"/>
              <a:t>Adult range from 80 to 100mm</a:t>
            </a:r>
            <a:endParaRPr lang="en-CA" sz="2800" smtClean="0"/>
          </a:p>
        </p:txBody>
      </p:sp>
      <p:pic>
        <p:nvPicPr>
          <p:cNvPr id="25604" name="Picture 6" descr="The image “http://www.savelives.com/images_full/gakit_full.jpg” cannot be displayed, because it contains error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62200" y="4572000"/>
            <a:ext cx="3352800" cy="1593850"/>
          </a:xfrm>
          <a:noFill/>
          <a:ln>
            <a:solidFill>
              <a:schemeClr val="tx2"/>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5" name="Footer Placeholder 1"/>
          <p:cNvSpPr>
            <a:spLocks noGrp="1"/>
          </p:cNvSpPr>
          <p:nvPr>
            <p:ph type="ftr" sz="quarter" idx="11"/>
          </p:nvPr>
        </p:nvSpPr>
        <p:spPr>
          <a:xfrm>
            <a:off x="228600" y="6286500"/>
            <a:ext cx="62579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74201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Pediatrics</a:t>
            </a:r>
            <a:endParaRPr lang="en-US" dirty="0"/>
          </a:p>
        </p:txBody>
      </p:sp>
      <p:sp>
        <p:nvSpPr>
          <p:cNvPr id="26627" name="Footer Placeholder 2"/>
          <p:cNvSpPr>
            <a:spLocks noGrp="1"/>
          </p:cNvSpPr>
          <p:nvPr>
            <p:ph type="ftr" sz="quarter" idx="11"/>
          </p:nvPr>
        </p:nvSpPr>
        <p:spPr bwMode="auto">
          <a:xfrm rot="16200000">
            <a:off x="7091610" y="3553460"/>
            <a:ext cx="3357881"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sp>
        <p:nvSpPr>
          <p:cNvPr id="26628" name="TextBox 3"/>
          <p:cNvSpPr txBox="1">
            <a:spLocks noChangeArrowheads="1"/>
          </p:cNvSpPr>
          <p:nvPr/>
        </p:nvSpPr>
        <p:spPr bwMode="auto">
          <a:xfrm>
            <a:off x="304800" y="1828800"/>
            <a:ext cx="7635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Refer to Broselow tape to determine airway size</a:t>
            </a:r>
          </a:p>
          <a:p>
            <a:pPr eaLnBrk="1" hangingPunct="1"/>
            <a:r>
              <a:rPr lang="en-US"/>
              <a:t>of children</a:t>
            </a:r>
          </a:p>
        </p:txBody>
      </p:sp>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95600"/>
            <a:ext cx="3429000" cy="30575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99307">
            <a:off x="5410200" y="4724400"/>
            <a:ext cx="27051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53247">
            <a:off x="4953000" y="3124200"/>
            <a:ext cx="2286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973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228600" y="685800"/>
            <a:ext cx="8162925" cy="762000"/>
          </a:xfrm>
        </p:spPr>
        <p:txBody>
          <a:bodyPr/>
          <a:lstStyle/>
          <a:p>
            <a:pPr fontAlgn="auto">
              <a:spcAft>
                <a:spcPts val="0"/>
              </a:spcAft>
              <a:defRPr/>
            </a:pPr>
            <a:r>
              <a:rPr lang="en-US" dirty="0" smtClean="0"/>
              <a:t>Insertion of Oral Airway</a:t>
            </a:r>
            <a:endParaRPr lang="en-CA" dirty="0"/>
          </a:p>
        </p:txBody>
      </p:sp>
      <p:sp>
        <p:nvSpPr>
          <p:cNvPr id="16387" name="Rectangle 5"/>
          <p:cNvSpPr>
            <a:spLocks noGrp="1" noChangeArrowheads="1"/>
          </p:cNvSpPr>
          <p:nvPr>
            <p:ph idx="1"/>
          </p:nvPr>
        </p:nvSpPr>
        <p:spPr/>
        <p:txBody>
          <a:bodyPr/>
          <a:lstStyle/>
          <a:p>
            <a:pPr lvl="1">
              <a:buFont typeface="Wingdings" pitchFamily="2" charset="2"/>
              <a:buChar char="n"/>
            </a:pPr>
            <a:r>
              <a:rPr lang="en-US" sz="2800" smtClean="0"/>
              <a:t>Place the airway backwards as it enters the mouth, as the airway passes through the oral cavity and approaches the posterior wall of the pharynx, rotate the airway 180 degrees into proper position</a:t>
            </a:r>
          </a:p>
          <a:p>
            <a:pPr lvl="1">
              <a:buFont typeface="Wingdings" pitchFamily="2" charset="2"/>
              <a:buChar char="n"/>
            </a:pPr>
            <a:r>
              <a:rPr lang="en-US" sz="2800" smtClean="0">
                <a:solidFill>
                  <a:srgbClr val="FF3399"/>
                </a:solidFill>
              </a:rPr>
              <a:t>PAEDS:  Use tongue blade to displace tongue forward, and insert the airway curve down over the tongue</a:t>
            </a:r>
            <a:endParaRPr lang="en-CA" sz="2800" smtClean="0">
              <a:solidFill>
                <a:srgbClr val="FF3399"/>
              </a:solidFill>
            </a:endParaRPr>
          </a:p>
        </p:txBody>
      </p:sp>
      <p:sp>
        <p:nvSpPr>
          <p:cNvPr id="16388"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68068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71538" y="312738"/>
            <a:ext cx="8162925" cy="1311275"/>
          </a:xfrm>
        </p:spPr>
        <p:txBody>
          <a:bodyPr/>
          <a:lstStyle/>
          <a:p>
            <a:pPr fontAlgn="auto">
              <a:spcAft>
                <a:spcPts val="0"/>
              </a:spcAft>
              <a:defRPr/>
            </a:pPr>
            <a:r>
              <a:rPr lang="en-CA" sz="4000" dirty="0" smtClean="0">
                <a:ea typeface="ＭＳ Ｐゴシック" pitchFamily="-84" charset="-128"/>
              </a:rPr>
              <a:t>Airway Adjuncts: Nasopharyngeal</a:t>
            </a:r>
          </a:p>
        </p:txBody>
      </p:sp>
      <p:sp>
        <p:nvSpPr>
          <p:cNvPr id="17411" name="Rectangle 3"/>
          <p:cNvSpPr>
            <a:spLocks noGrp="1" noChangeArrowheads="1"/>
          </p:cNvSpPr>
          <p:nvPr>
            <p:ph type="body" sz="half" idx="2"/>
          </p:nvPr>
        </p:nvSpPr>
        <p:spPr>
          <a:xfrm>
            <a:off x="2819400" y="1828800"/>
            <a:ext cx="5105400" cy="4114800"/>
          </a:xfrm>
        </p:spPr>
        <p:txBody>
          <a:bodyPr>
            <a:normAutofit/>
          </a:bodyPr>
          <a:lstStyle/>
          <a:p>
            <a:pPr>
              <a:buFont typeface="Wingdings" pitchFamily="2" charset="2"/>
              <a:buNone/>
            </a:pPr>
            <a:endParaRPr lang="en-US" b="1" smtClean="0"/>
          </a:p>
          <a:p>
            <a:pPr lvl="1">
              <a:buFont typeface="Wingdings" pitchFamily="2" charset="2"/>
              <a:buChar char="n"/>
            </a:pPr>
            <a:r>
              <a:rPr lang="en-US" smtClean="0"/>
              <a:t>Uncuffed tubes made of soft rubber or plastic</a:t>
            </a:r>
          </a:p>
          <a:p>
            <a:pPr lvl="1">
              <a:buFont typeface="Wingdings" pitchFamily="2" charset="2"/>
              <a:buChar char="n"/>
            </a:pPr>
            <a:r>
              <a:rPr lang="en-US" smtClean="0"/>
              <a:t>Frequently used with semiconscious or intoxicated pts. who refuse oral airway</a:t>
            </a:r>
          </a:p>
          <a:p>
            <a:pPr lvl="1">
              <a:buFont typeface="Wingdings" pitchFamily="2" charset="2"/>
              <a:buChar char="n"/>
            </a:pPr>
            <a:r>
              <a:rPr lang="en-US" smtClean="0"/>
              <a:t>Use with patients with strong gag, massive mouth trauma, wired jaws</a:t>
            </a:r>
          </a:p>
          <a:p>
            <a:pPr lvl="1">
              <a:buFont typeface="Wingdings" pitchFamily="2" charset="2"/>
              <a:buChar char="n"/>
            </a:pPr>
            <a:r>
              <a:rPr lang="en-US" smtClean="0"/>
              <a:t>Avoid in patients with neuro injuries</a:t>
            </a:r>
            <a:endParaRPr lang="en-CA" smtClean="0"/>
          </a:p>
        </p:txBody>
      </p:sp>
      <p:sp>
        <p:nvSpPr>
          <p:cNvPr id="17413" name="Footer Placeholder 1"/>
          <p:cNvSpPr>
            <a:spLocks noGrp="1"/>
          </p:cNvSpPr>
          <p:nvPr>
            <p:ph type="ftr" sz="quarter" idx="11"/>
          </p:nvPr>
        </p:nvSpPr>
        <p:spPr>
          <a:xfrm>
            <a:off x="76200" y="6391275"/>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pic>
        <p:nvPicPr>
          <p:cNvPr id="286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33600"/>
            <a:ext cx="1285875" cy="35623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888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 calcmode="lin" valueType="num">
                                      <p:cBhvr additive="base">
                                        <p:cTn id="7"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 calcmode="lin" valueType="num">
                                      <p:cBhvr additive="base">
                                        <p:cTn id="13"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anim calcmode="lin" valueType="num">
                                      <p:cBhvr additive="base">
                                        <p:cTn id="19"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411">
                                            <p:txEl>
                                              <p:pRg st="4" end="4"/>
                                            </p:txEl>
                                          </p:spTgt>
                                        </p:tgtEl>
                                        <p:attrNameLst>
                                          <p:attrName>style.visibility</p:attrName>
                                        </p:attrNameLst>
                                      </p:cBhvr>
                                      <p:to>
                                        <p:strVal val="visible"/>
                                      </p:to>
                                    </p:set>
                                    <p:anim calcmode="lin" valueType="num">
                                      <p:cBhvr additive="base">
                                        <p:cTn id="25"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533400"/>
            <a:ext cx="8162925" cy="762000"/>
          </a:xfrm>
        </p:spPr>
        <p:txBody>
          <a:bodyPr>
            <a:normAutofit/>
          </a:bodyPr>
          <a:lstStyle/>
          <a:p>
            <a:pPr fontAlgn="auto">
              <a:spcAft>
                <a:spcPts val="0"/>
              </a:spcAft>
              <a:defRPr/>
            </a:pPr>
            <a:r>
              <a:rPr lang="en-US" sz="4400" dirty="0" smtClean="0"/>
              <a:t>Sizing for Nasopharyngeal Airway</a:t>
            </a:r>
            <a:endParaRPr lang="en-CA" sz="4400" dirty="0"/>
          </a:p>
        </p:txBody>
      </p:sp>
      <p:sp>
        <p:nvSpPr>
          <p:cNvPr id="18435" name="Rectangle 3"/>
          <p:cNvSpPr>
            <a:spLocks noGrp="1" noChangeArrowheads="1"/>
          </p:cNvSpPr>
          <p:nvPr>
            <p:ph idx="1"/>
          </p:nvPr>
        </p:nvSpPr>
        <p:spPr/>
        <p:txBody>
          <a:bodyPr/>
          <a:lstStyle/>
          <a:p>
            <a:pPr>
              <a:lnSpc>
                <a:spcPct val="90000"/>
              </a:lnSpc>
              <a:buFont typeface="Wingdings" pitchFamily="2" charset="2"/>
              <a:buChar char="n"/>
            </a:pPr>
            <a:r>
              <a:rPr lang="en-US" sz="2800" smtClean="0"/>
              <a:t>Select diameter slightly smaller than the nare</a:t>
            </a:r>
          </a:p>
          <a:p>
            <a:pPr>
              <a:lnSpc>
                <a:spcPct val="90000"/>
              </a:lnSpc>
              <a:buFont typeface="Wingdings" pitchFamily="2" charset="2"/>
              <a:buChar char="n"/>
            </a:pPr>
            <a:r>
              <a:rPr lang="en-US" sz="2800" smtClean="0"/>
              <a:t>The length should be equal to the distance from the nares to the tragus of the ear (earlobe)</a:t>
            </a:r>
          </a:p>
          <a:p>
            <a:pPr>
              <a:lnSpc>
                <a:spcPct val="90000"/>
              </a:lnSpc>
              <a:buFont typeface="Wingdings" pitchFamily="2" charset="2"/>
              <a:buChar char="n"/>
            </a:pPr>
            <a:r>
              <a:rPr lang="en-US" sz="2800" smtClean="0"/>
              <a:t>Measure from the tip of the nose to the corner of the ear</a:t>
            </a:r>
          </a:p>
          <a:p>
            <a:pPr>
              <a:lnSpc>
                <a:spcPct val="90000"/>
              </a:lnSpc>
              <a:buFont typeface="Wingdings" pitchFamily="2" charset="2"/>
              <a:buChar char="n"/>
            </a:pPr>
            <a:r>
              <a:rPr lang="en-US" sz="2800" smtClean="0"/>
              <a:t>Insert bevel toward the septum</a:t>
            </a:r>
          </a:p>
          <a:p>
            <a:pPr>
              <a:lnSpc>
                <a:spcPct val="90000"/>
              </a:lnSpc>
              <a:buFont typeface="Wingdings" pitchFamily="2" charset="2"/>
              <a:buChar char="n"/>
            </a:pPr>
            <a:r>
              <a:rPr lang="en-US" sz="2800" smtClean="0"/>
              <a:t>Adult sizes range from 6 to 9 mm</a:t>
            </a:r>
          </a:p>
          <a:p>
            <a:pPr>
              <a:lnSpc>
                <a:spcPct val="90000"/>
              </a:lnSpc>
              <a:buFont typeface="Wingdings" pitchFamily="2" charset="2"/>
              <a:buChar char="n"/>
            </a:pPr>
            <a:r>
              <a:rPr lang="en-US" sz="2800" smtClean="0"/>
              <a:t>For pediatrics, check the Broselow tape</a:t>
            </a:r>
            <a:endParaRPr lang="en-CA" sz="2800" smtClean="0"/>
          </a:p>
        </p:txBody>
      </p:sp>
      <p:sp>
        <p:nvSpPr>
          <p:cNvPr id="18436" name="Footer Placeholder 1"/>
          <p:cNvSpPr>
            <a:spLocks noGrp="1"/>
          </p:cNvSpPr>
          <p:nvPr>
            <p:ph type="ftr" sz="quarter" idx="11"/>
          </p:nvPr>
        </p:nvSpPr>
        <p:spPr>
          <a:xfrm>
            <a:off x="76200" y="62484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575386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435">
                                            <p:txEl>
                                              <p:pRg st="5" end="5"/>
                                            </p:txEl>
                                          </p:spTgt>
                                        </p:tgtEl>
                                        <p:attrNameLst>
                                          <p:attrName>style.visibility</p:attrName>
                                        </p:attrNameLst>
                                      </p:cBhvr>
                                      <p:to>
                                        <p:strVal val="visible"/>
                                      </p:to>
                                    </p:set>
                                    <p:anim calcmode="lin" valueType="num">
                                      <p:cBhvr additive="base">
                                        <p:cTn id="37" dur="500" fill="hold"/>
                                        <p:tgtEl>
                                          <p:spTgt spid="1843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3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Insertion</a:t>
            </a:r>
            <a:endParaRPr lang="en-US" dirty="0"/>
          </a:p>
        </p:txBody>
      </p:sp>
      <p:sp>
        <p:nvSpPr>
          <p:cNvPr id="3072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2057400"/>
            <a:ext cx="52006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61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a:xfrm>
            <a:off x="871538" y="862013"/>
            <a:ext cx="8162925" cy="762000"/>
          </a:xfrm>
        </p:spPr>
        <p:txBody>
          <a:bodyPr/>
          <a:lstStyle/>
          <a:p>
            <a:pPr fontAlgn="auto">
              <a:spcAft>
                <a:spcPts val="0"/>
              </a:spcAft>
              <a:defRPr/>
            </a:pPr>
            <a:r>
              <a:rPr lang="en-US"/>
              <a:t>Insertion:</a:t>
            </a:r>
            <a:endParaRPr lang="en-CA"/>
          </a:p>
        </p:txBody>
      </p:sp>
      <p:sp>
        <p:nvSpPr>
          <p:cNvPr id="31747" name="Rectangle 5"/>
          <p:cNvSpPr>
            <a:spLocks noGrp="1" noChangeArrowheads="1"/>
          </p:cNvSpPr>
          <p:nvPr>
            <p:ph idx="1"/>
          </p:nvPr>
        </p:nvSpPr>
        <p:spPr/>
        <p:txBody>
          <a:bodyPr/>
          <a:lstStyle/>
          <a:p>
            <a:pPr lvl="1">
              <a:buFont typeface="Wingdings" pitchFamily="2" charset="2"/>
              <a:buChar char="n"/>
            </a:pPr>
            <a:r>
              <a:rPr lang="en-US" sz="2800" dirty="0" smtClean="0"/>
              <a:t>Lubricate with water soluble lubricant or anesthetic gel</a:t>
            </a:r>
          </a:p>
          <a:p>
            <a:pPr lvl="1">
              <a:buFont typeface="Wingdings" pitchFamily="2" charset="2"/>
              <a:buChar char="n"/>
            </a:pPr>
            <a:r>
              <a:rPr lang="en-US" sz="2800" dirty="0" smtClean="0"/>
              <a:t>Gentle insert close to the midline along the floor of the nostril</a:t>
            </a:r>
          </a:p>
          <a:p>
            <a:pPr lvl="1">
              <a:buFont typeface="Wingdings" pitchFamily="2" charset="2"/>
              <a:buChar char="n"/>
            </a:pPr>
            <a:r>
              <a:rPr lang="en-US" sz="2800" dirty="0" smtClean="0"/>
              <a:t>Continue inserting the airway into the posterior pharynx behind the tongue</a:t>
            </a:r>
          </a:p>
          <a:p>
            <a:pPr lvl="1">
              <a:buFont typeface="Wingdings" pitchFamily="2" charset="2"/>
              <a:buChar char="n"/>
            </a:pPr>
            <a:r>
              <a:rPr lang="en-US" sz="2800" dirty="0" smtClean="0"/>
              <a:t>If resistance is encountered rotate slightly</a:t>
            </a:r>
            <a:endParaRPr lang="en-CA" sz="2800" dirty="0" smtClean="0"/>
          </a:p>
        </p:txBody>
      </p:sp>
      <p:sp>
        <p:nvSpPr>
          <p:cNvPr id="19460" name="Footer Placeholder 1"/>
          <p:cNvSpPr>
            <a:spLocks noGrp="1"/>
          </p:cNvSpPr>
          <p:nvPr>
            <p:ph type="ftr" sz="quarter" idx="11"/>
          </p:nvPr>
        </p:nvSpPr>
        <p:spPr>
          <a:xfrm>
            <a:off x="0" y="638175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2394452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Remember</a:t>
            </a:r>
            <a:endParaRPr lang="en-US" dirty="0"/>
          </a:p>
        </p:txBody>
      </p:sp>
      <p:sp>
        <p:nvSpPr>
          <p:cNvPr id="327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32772" name="Rectangle 3"/>
          <p:cNvSpPr>
            <a:spLocks noChangeArrowheads="1"/>
          </p:cNvSpPr>
          <p:nvPr/>
        </p:nvSpPr>
        <p:spPr bwMode="auto">
          <a:xfrm>
            <a:off x="228600" y="2457905"/>
            <a:ext cx="822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a:t>Failure to manage the airway is the leading cause of preventable deaths in children </a:t>
            </a:r>
            <a:r>
              <a:rPr lang="en-US" sz="1200" dirty="0"/>
              <a:t>(</a:t>
            </a:r>
            <a:r>
              <a:rPr lang="en-US" sz="1200" dirty="0" err="1"/>
              <a:t>Malchak</a:t>
            </a:r>
            <a:r>
              <a:rPr lang="en-US" sz="1200" dirty="0"/>
              <a:t>, n.d.).</a:t>
            </a:r>
          </a:p>
          <a:p>
            <a:endParaRPr lang="en-US" sz="2800" dirty="0"/>
          </a:p>
          <a:p>
            <a:r>
              <a:rPr lang="en-US" sz="2800" dirty="0"/>
              <a:t>It’s always airway, airway, </a:t>
            </a:r>
            <a:r>
              <a:rPr lang="en-US" sz="2800" dirty="0" smtClean="0"/>
              <a:t>airway first!</a:t>
            </a:r>
            <a:endParaRPr lang="en-US" sz="2800" dirty="0"/>
          </a:p>
        </p:txBody>
      </p:sp>
    </p:spTree>
    <p:extLst>
      <p:ext uri="{BB962C8B-B14F-4D97-AF65-F5344CB8AC3E}">
        <p14:creationId xmlns:p14="http://schemas.microsoft.com/office/powerpoint/2010/main" val="166260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Competencies, cont. </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5" name="TextBox 4"/>
          <p:cNvSpPr txBox="1"/>
          <p:nvPr/>
        </p:nvSpPr>
        <p:spPr>
          <a:xfrm>
            <a:off x="457200" y="6477000"/>
            <a:ext cx="1308435" cy="369332"/>
          </a:xfrm>
          <a:prstGeom prst="rect">
            <a:avLst/>
          </a:prstGeom>
          <a:noFill/>
        </p:spPr>
        <p:txBody>
          <a:bodyPr wrap="none" rtlCol="0">
            <a:spAutoFit/>
          </a:bodyPr>
          <a:lstStyle/>
          <a:p>
            <a:r>
              <a:rPr lang="en-US" dirty="0" smtClean="0"/>
              <a:t>NENA, 2014</a:t>
            </a:r>
            <a:endParaRPr lang="en-US" dirty="0"/>
          </a:p>
        </p:txBody>
      </p:sp>
      <p:sp>
        <p:nvSpPr>
          <p:cNvPr id="6" name="Rectangle 5"/>
          <p:cNvSpPr/>
          <p:nvPr/>
        </p:nvSpPr>
        <p:spPr>
          <a:xfrm>
            <a:off x="489857" y="1828800"/>
            <a:ext cx="7162800" cy="3539430"/>
          </a:xfrm>
          <a:prstGeom prst="rect">
            <a:avLst/>
          </a:prstGeom>
        </p:spPr>
        <p:txBody>
          <a:bodyPr wrap="square">
            <a:spAutoFit/>
          </a:bodyPr>
          <a:lstStyle/>
          <a:p>
            <a:pPr marL="285750" indent="-285750">
              <a:buFont typeface="Wingdings" pitchFamily="2" charset="2"/>
              <a:buChar char="Ø"/>
            </a:pPr>
            <a:r>
              <a:rPr lang="en-US" sz="2800" dirty="0"/>
              <a:t>Perform and/or assist with insertion and maintenance of </a:t>
            </a:r>
            <a:r>
              <a:rPr lang="en-US" sz="2800" dirty="0" err="1"/>
              <a:t>supraglottic</a:t>
            </a:r>
            <a:r>
              <a:rPr lang="en-US" sz="2800" dirty="0"/>
              <a:t> airways </a:t>
            </a:r>
          </a:p>
          <a:p>
            <a:pPr marL="285750" indent="-285750">
              <a:buFont typeface="Wingdings" pitchFamily="2" charset="2"/>
              <a:buChar char="Ø"/>
            </a:pPr>
            <a:r>
              <a:rPr lang="en-US" sz="2800" dirty="0" smtClean="0"/>
              <a:t>Perform </a:t>
            </a:r>
            <a:r>
              <a:rPr lang="en-US" sz="2800" dirty="0"/>
              <a:t>and/or assist with intubation, ensure correct placement of ET Tube and monitoring of the intubated patient including EtCO2 monitoring </a:t>
            </a:r>
          </a:p>
          <a:p>
            <a:pPr marL="285750" indent="-285750">
              <a:buFont typeface="Wingdings" pitchFamily="2" charset="2"/>
              <a:buChar char="Ø"/>
            </a:pPr>
            <a:r>
              <a:rPr lang="en-US" sz="2800" dirty="0" smtClean="0"/>
              <a:t>Assist </a:t>
            </a:r>
            <a:r>
              <a:rPr lang="en-US" sz="2800" dirty="0"/>
              <a:t>with emergency </a:t>
            </a:r>
            <a:r>
              <a:rPr lang="en-US" sz="2800" dirty="0" err="1"/>
              <a:t>cricothyrotomy</a:t>
            </a:r>
            <a:r>
              <a:rPr lang="en-US" sz="2800" dirty="0"/>
              <a:t> and/or emergency tracheostomy </a:t>
            </a:r>
          </a:p>
        </p:txBody>
      </p:sp>
    </p:spTree>
    <p:extLst>
      <p:ext uri="{BB962C8B-B14F-4D97-AF65-F5344CB8AC3E}">
        <p14:creationId xmlns:p14="http://schemas.microsoft.com/office/powerpoint/2010/main" val="4011479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 Breathing</a:t>
            </a:r>
            <a:endParaRPr lang="en-US" dirty="0"/>
          </a:p>
        </p:txBody>
      </p:sp>
      <p:sp>
        <p:nvSpPr>
          <p:cNvPr id="3" name="Text Placeholder 2"/>
          <p:cNvSpPr>
            <a:spLocks noGrp="1"/>
          </p:cNvSpPr>
          <p:nvPr>
            <p:ph type="body" idx="1"/>
          </p:nvPr>
        </p:nvSpPr>
        <p:spPr/>
        <p:txBody>
          <a:bodyPr>
            <a:normAutofit/>
          </a:bodyPr>
          <a:lstStyle/>
          <a:p>
            <a:r>
              <a:rPr lang="en-US" sz="6000" dirty="0" smtClean="0"/>
              <a:t>Respiratory System</a:t>
            </a:r>
            <a:endParaRPr lang="en-US" sz="6000" dirty="0"/>
          </a:p>
        </p:txBody>
      </p:sp>
      <p:sp>
        <p:nvSpPr>
          <p:cNvPr id="4" name="Footer Placeholder 3"/>
          <p:cNvSpPr>
            <a:spLocks noGrp="1"/>
          </p:cNvSpPr>
          <p:nvPr>
            <p:ph type="ftr" sz="quarter" idx="11"/>
          </p:nvPr>
        </p:nvSpPr>
        <p:spPr>
          <a:xfrm rot="16200000">
            <a:off x="7129710" y="3591560"/>
            <a:ext cx="3281681" cy="365760"/>
          </a:xfrm>
        </p:spPr>
        <p:txBody>
          <a:bodyPr/>
          <a:lstStyle/>
          <a:p>
            <a:r>
              <a:rPr lang="en-US" smtClean="0"/>
              <a:t>City Wide Orientation, June, 2015</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55062">
            <a:off x="4036694" y="1070888"/>
            <a:ext cx="3590925" cy="263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670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a:xfrm>
            <a:off x="304800" y="990600"/>
            <a:ext cx="8153400" cy="762000"/>
          </a:xfrm>
        </p:spPr>
        <p:txBody>
          <a:bodyPr>
            <a:normAutofit fontScale="90000"/>
          </a:bodyPr>
          <a:lstStyle/>
          <a:p>
            <a:pPr fontAlgn="auto">
              <a:spcAft>
                <a:spcPts val="0"/>
              </a:spcAft>
              <a:defRPr/>
            </a:pPr>
            <a:r>
              <a:rPr lang="en-US" sz="4800" dirty="0"/>
              <a:t>Breathing Assessment</a:t>
            </a:r>
          </a:p>
        </p:txBody>
      </p:sp>
      <p:sp>
        <p:nvSpPr>
          <p:cNvPr id="21507" name="Rectangle 3"/>
          <p:cNvSpPr>
            <a:spLocks noGrp="1" noChangeArrowheads="1"/>
          </p:cNvSpPr>
          <p:nvPr>
            <p:ph type="subTitle" idx="1"/>
          </p:nvPr>
        </p:nvSpPr>
        <p:spPr>
          <a:xfrm>
            <a:off x="152400" y="2209800"/>
            <a:ext cx="8915400" cy="1219200"/>
          </a:xfrm>
        </p:spPr>
        <p:txBody>
          <a:bodyPr rtlCol="0">
            <a:noAutofit/>
          </a:bodyPr>
          <a:lstStyle/>
          <a:p>
            <a:pPr fontAlgn="auto">
              <a:spcAft>
                <a:spcPts val="0"/>
              </a:spcAft>
              <a:defRPr/>
            </a:pPr>
            <a:r>
              <a:rPr lang="en-US" sz="3200" dirty="0" smtClean="0">
                <a:ea typeface="ＭＳ Ｐゴシック" pitchFamily="-84" charset="-128"/>
              </a:rPr>
              <a:t>So the airway is patent….is he/she breathing?</a:t>
            </a:r>
          </a:p>
        </p:txBody>
      </p:sp>
      <p:sp>
        <p:nvSpPr>
          <p:cNvPr id="21508" name="Footer Placeholder 1"/>
          <p:cNvSpPr>
            <a:spLocks noGrp="1"/>
          </p:cNvSpPr>
          <p:nvPr>
            <p:ph type="ftr" sz="quarter" idx="11"/>
          </p:nvPr>
        </p:nvSpPr>
        <p:spPr>
          <a:xfrm>
            <a:off x="228600" y="6248400"/>
            <a:ext cx="57912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276600"/>
            <a:ext cx="4267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925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smtClean="0"/>
              <a:t>Breathing</a:t>
            </a:r>
            <a:endParaRPr lang="en-US" dirty="0"/>
          </a:p>
        </p:txBody>
      </p:sp>
      <p:sp>
        <p:nvSpPr>
          <p:cNvPr id="8195" name="Footer Placeholder 2"/>
          <p:cNvSpPr>
            <a:spLocks noGrp="1"/>
          </p:cNvSpPr>
          <p:nvPr>
            <p:ph type="ftr" sz="quarter" idx="11"/>
          </p:nvPr>
        </p:nvSpPr>
        <p:spPr bwMode="auto">
          <a:xfrm>
            <a:off x="3590925" y="6286500"/>
            <a:ext cx="32670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8196" name="TextBox 3"/>
          <p:cNvSpPr txBox="1">
            <a:spLocks noChangeArrowheads="1"/>
          </p:cNvSpPr>
          <p:nvPr/>
        </p:nvSpPr>
        <p:spPr bwMode="auto">
          <a:xfrm>
            <a:off x="1066800" y="2362200"/>
            <a:ext cx="7186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000"/>
              <a:t>Breathing is important too!</a:t>
            </a:r>
          </a:p>
        </p:txBody>
      </p:sp>
      <p:pic>
        <p:nvPicPr>
          <p:cNvPr id="8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05200"/>
            <a:ext cx="4191000" cy="2057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7766">
            <a:off x="6200775" y="3381375"/>
            <a:ext cx="19812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809837" cy="276999"/>
          </a:xfrm>
          <a:prstGeom prst="rect">
            <a:avLst/>
          </a:prstGeom>
          <a:noFill/>
        </p:spPr>
        <p:txBody>
          <a:bodyPr wrap="none" rtlCol="0">
            <a:spAutoFit/>
          </a:bodyPr>
          <a:lstStyle/>
          <a:p>
            <a:r>
              <a:rPr lang="en-US" sz="1200" dirty="0" smtClean="0"/>
              <a:t>Dec. 2013</a:t>
            </a:r>
            <a:endParaRPr lang="en-US" sz="1200" dirty="0"/>
          </a:p>
        </p:txBody>
      </p:sp>
    </p:spTree>
    <p:extLst>
      <p:ext uri="{BB962C8B-B14F-4D97-AF65-F5344CB8AC3E}">
        <p14:creationId xmlns:p14="http://schemas.microsoft.com/office/powerpoint/2010/main" val="2694312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NENA Core Competencies: Breathing</a:t>
            </a:r>
            <a:endParaRPr lang="en-US" sz="3600" dirty="0"/>
          </a:p>
        </p:txBody>
      </p:sp>
      <p:sp>
        <p:nvSpPr>
          <p:cNvPr id="3" name="Footer Placeholder 2"/>
          <p:cNvSpPr>
            <a:spLocks noGrp="1"/>
          </p:cNvSpPr>
          <p:nvPr>
            <p:ph type="ftr" sz="quarter" idx="11"/>
          </p:nvPr>
        </p:nvSpPr>
        <p:spPr>
          <a:xfrm rot="16200000">
            <a:off x="7094959" y="3556809"/>
            <a:ext cx="3351184" cy="365760"/>
          </a:xfrm>
        </p:spPr>
        <p:txBody>
          <a:bodyPr/>
          <a:lstStyle/>
          <a:p>
            <a:r>
              <a:rPr lang="en-US" smtClean="0"/>
              <a:t>City Wide Orientation, June, 2015</a:t>
            </a:r>
            <a:endParaRPr lang="en-US"/>
          </a:p>
        </p:txBody>
      </p:sp>
      <p:sp>
        <p:nvSpPr>
          <p:cNvPr id="4" name="TextBox 3"/>
          <p:cNvSpPr txBox="1"/>
          <p:nvPr/>
        </p:nvSpPr>
        <p:spPr>
          <a:xfrm>
            <a:off x="10886" y="1371599"/>
            <a:ext cx="8547020" cy="4401205"/>
          </a:xfrm>
          <a:prstGeom prst="rect">
            <a:avLst/>
          </a:prstGeom>
          <a:noFill/>
        </p:spPr>
        <p:txBody>
          <a:bodyPr wrap="none" rtlCol="0">
            <a:spAutoFit/>
          </a:bodyPr>
          <a:lstStyle/>
          <a:p>
            <a:r>
              <a:rPr lang="en-US" sz="2800" b="1" i="1" dirty="0" smtClean="0"/>
              <a:t>“Assessment, intervention and monitoring of</a:t>
            </a:r>
          </a:p>
          <a:p>
            <a:r>
              <a:rPr lang="en-US" sz="2800" b="1" i="1" dirty="0" smtClean="0"/>
              <a:t>respiratory status is a competency required by all</a:t>
            </a:r>
          </a:p>
          <a:p>
            <a:r>
              <a:rPr lang="en-US" sz="2800" b="1" i="1" dirty="0" smtClean="0"/>
              <a:t>emergency nurses”</a:t>
            </a:r>
          </a:p>
          <a:p>
            <a:pPr marL="457200" indent="-457200">
              <a:buFont typeface="Wingdings" pitchFamily="2" charset="2"/>
              <a:buChar char="Ø"/>
            </a:pPr>
            <a:r>
              <a:rPr lang="en-US" sz="2800" dirty="0" smtClean="0"/>
              <a:t>Knowledge </a:t>
            </a:r>
            <a:r>
              <a:rPr lang="en-US" sz="2800" dirty="0"/>
              <a:t>of respiratory anatomy and emergencies </a:t>
            </a:r>
          </a:p>
          <a:p>
            <a:r>
              <a:rPr lang="en-US" sz="2800" dirty="0"/>
              <a:t>specific to the adult/pediatric/geriatric populations </a:t>
            </a:r>
          </a:p>
          <a:p>
            <a:r>
              <a:rPr lang="en-US" sz="2800" dirty="0"/>
              <a:t>(e.g. asthma, croup, bronchiolitis, epiglottitis, COPD, </a:t>
            </a:r>
          </a:p>
          <a:p>
            <a:r>
              <a:rPr lang="en-US" sz="2800" dirty="0"/>
              <a:t>pulmonary edema, pulmonary embolus) </a:t>
            </a:r>
          </a:p>
          <a:p>
            <a:pPr marL="457200" indent="-457200">
              <a:buFont typeface="Wingdings" pitchFamily="2" charset="2"/>
              <a:buChar char="Ø"/>
            </a:pPr>
            <a:r>
              <a:rPr lang="en-US" sz="2800" dirty="0"/>
              <a:t>Assessment of effective versus ineffective ventilations </a:t>
            </a:r>
          </a:p>
          <a:p>
            <a:pPr marL="457200" indent="-457200">
              <a:buFont typeface="Wingdings" pitchFamily="2" charset="2"/>
              <a:buChar char="Ø"/>
            </a:pPr>
            <a:r>
              <a:rPr lang="en-US" sz="2800" dirty="0"/>
              <a:t>Chest auscultation and identification of normal and </a:t>
            </a:r>
          </a:p>
          <a:p>
            <a:r>
              <a:rPr lang="en-US" sz="2800" dirty="0"/>
              <a:t>abnormal breath sounds </a:t>
            </a:r>
          </a:p>
        </p:txBody>
      </p:sp>
      <p:sp>
        <p:nvSpPr>
          <p:cNvPr id="6" name="TextBox 5"/>
          <p:cNvSpPr txBox="1"/>
          <p:nvPr/>
        </p:nvSpPr>
        <p:spPr>
          <a:xfrm>
            <a:off x="32327" y="6488668"/>
            <a:ext cx="1308435" cy="369332"/>
          </a:xfrm>
          <a:prstGeom prst="rect">
            <a:avLst/>
          </a:prstGeom>
          <a:noFill/>
        </p:spPr>
        <p:txBody>
          <a:bodyPr wrap="none" rtlCol="0">
            <a:spAutoFit/>
          </a:bodyPr>
          <a:lstStyle/>
          <a:p>
            <a:r>
              <a:rPr lang="en-US" dirty="0" smtClean="0"/>
              <a:t>NENA, 2014</a:t>
            </a:r>
            <a:endParaRPr lang="en-US" dirty="0"/>
          </a:p>
        </p:txBody>
      </p:sp>
    </p:spTree>
    <p:extLst>
      <p:ext uri="{BB962C8B-B14F-4D97-AF65-F5344CB8AC3E}">
        <p14:creationId xmlns:p14="http://schemas.microsoft.com/office/powerpoint/2010/main" val="1511110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Competencies cont.</a:t>
            </a:r>
            <a:endParaRPr lang="en-US" dirty="0"/>
          </a:p>
        </p:txBody>
      </p:sp>
      <p:sp>
        <p:nvSpPr>
          <p:cNvPr id="3" name="Footer Placeholder 2"/>
          <p:cNvSpPr>
            <a:spLocks noGrp="1"/>
          </p:cNvSpPr>
          <p:nvPr>
            <p:ph type="ftr" sz="quarter" idx="11"/>
          </p:nvPr>
        </p:nvSpPr>
        <p:spPr>
          <a:xfrm rot="16200000">
            <a:off x="7214266" y="3072735"/>
            <a:ext cx="3158430" cy="365760"/>
          </a:xfrm>
        </p:spPr>
        <p:txBody>
          <a:bodyPr/>
          <a:lstStyle/>
          <a:p>
            <a:r>
              <a:rPr lang="en-US" smtClean="0"/>
              <a:t>City Wide Orientation, June, 2015</a:t>
            </a:r>
            <a:endParaRPr lang="en-US"/>
          </a:p>
        </p:txBody>
      </p:sp>
      <p:sp>
        <p:nvSpPr>
          <p:cNvPr id="5" name="TextBox 4"/>
          <p:cNvSpPr txBox="1"/>
          <p:nvPr/>
        </p:nvSpPr>
        <p:spPr>
          <a:xfrm>
            <a:off x="152400" y="6486359"/>
            <a:ext cx="1308435" cy="369332"/>
          </a:xfrm>
          <a:prstGeom prst="rect">
            <a:avLst/>
          </a:prstGeom>
          <a:noFill/>
        </p:spPr>
        <p:txBody>
          <a:bodyPr wrap="none" rtlCol="0">
            <a:spAutoFit/>
          </a:bodyPr>
          <a:lstStyle/>
          <a:p>
            <a:r>
              <a:rPr lang="en-US" dirty="0" smtClean="0"/>
              <a:t>NENA, 2014</a:t>
            </a:r>
            <a:endParaRPr lang="en-US" dirty="0"/>
          </a:p>
        </p:txBody>
      </p:sp>
      <p:sp>
        <p:nvSpPr>
          <p:cNvPr id="6" name="Rectangle 5"/>
          <p:cNvSpPr/>
          <p:nvPr/>
        </p:nvSpPr>
        <p:spPr>
          <a:xfrm>
            <a:off x="152400" y="1534886"/>
            <a:ext cx="8153400" cy="4832092"/>
          </a:xfrm>
          <a:prstGeom prst="rect">
            <a:avLst/>
          </a:prstGeom>
        </p:spPr>
        <p:txBody>
          <a:bodyPr wrap="square">
            <a:spAutoFit/>
          </a:bodyPr>
          <a:lstStyle/>
          <a:p>
            <a:pPr marL="457200" indent="-457200">
              <a:buFont typeface="Wingdings" pitchFamily="2" charset="2"/>
              <a:buChar char="Ø"/>
            </a:pPr>
            <a:r>
              <a:rPr lang="en-US" sz="2800" dirty="0"/>
              <a:t>Knowing when to administer oxygen, the amount </a:t>
            </a:r>
            <a:r>
              <a:rPr lang="en-US" sz="2800" dirty="0" smtClean="0"/>
              <a:t>and </a:t>
            </a:r>
            <a:r>
              <a:rPr lang="en-US" sz="2800" dirty="0"/>
              <a:t>by the appropriate means </a:t>
            </a:r>
          </a:p>
          <a:p>
            <a:pPr marL="457200" indent="-457200">
              <a:buFont typeface="Wingdings" pitchFamily="2" charset="2"/>
              <a:buChar char="Ø"/>
            </a:pPr>
            <a:r>
              <a:rPr lang="en-US" sz="2800" dirty="0"/>
              <a:t>Using a bag-valve mask device </a:t>
            </a:r>
          </a:p>
          <a:p>
            <a:pPr marL="457200" indent="-457200">
              <a:buFont typeface="Wingdings" pitchFamily="2" charset="2"/>
              <a:buChar char="Ø"/>
            </a:pPr>
            <a:r>
              <a:rPr lang="en-US" sz="2800" dirty="0"/>
              <a:t>Perform and/or assist with arterial/venous/capillary blood sampling </a:t>
            </a:r>
          </a:p>
          <a:p>
            <a:pPr marL="457200" indent="-457200">
              <a:buFont typeface="Wingdings" pitchFamily="2" charset="2"/>
              <a:buChar char="Ø"/>
            </a:pPr>
            <a:r>
              <a:rPr lang="en-US" sz="2800" dirty="0" smtClean="0"/>
              <a:t>Interpretation </a:t>
            </a:r>
            <a:r>
              <a:rPr lang="en-US" sz="2800" dirty="0"/>
              <a:t>of blood gas results </a:t>
            </a:r>
          </a:p>
          <a:p>
            <a:pPr marL="457200" indent="-457200">
              <a:buFont typeface="Wingdings" pitchFamily="2" charset="2"/>
              <a:buChar char="Ø"/>
            </a:pPr>
            <a:r>
              <a:rPr lang="en-US" sz="2800" dirty="0" smtClean="0"/>
              <a:t>Assist </a:t>
            </a:r>
            <a:r>
              <a:rPr lang="en-US" sz="2800" dirty="0"/>
              <a:t>with setting up, insertion of chest tubes, and monitoring chest tube drainage </a:t>
            </a:r>
          </a:p>
          <a:p>
            <a:pPr marL="457200" indent="-457200">
              <a:buFont typeface="Wingdings" pitchFamily="2" charset="2"/>
              <a:buChar char="Ø"/>
            </a:pPr>
            <a:r>
              <a:rPr lang="en-US" sz="2800" dirty="0" smtClean="0"/>
              <a:t>Interpretation </a:t>
            </a:r>
            <a:r>
              <a:rPr lang="en-US" sz="2800" dirty="0"/>
              <a:t>and monitoring of oxygen saturation </a:t>
            </a:r>
          </a:p>
          <a:p>
            <a:pPr marL="457200" indent="-457200">
              <a:buFont typeface="Wingdings" pitchFamily="2" charset="2"/>
              <a:buChar char="Ø"/>
            </a:pPr>
            <a:r>
              <a:rPr lang="en-US" sz="2800" dirty="0" smtClean="0"/>
              <a:t>Collection </a:t>
            </a:r>
            <a:r>
              <a:rPr lang="en-US" sz="2800" dirty="0"/>
              <a:t>of peak flow measurements </a:t>
            </a:r>
          </a:p>
          <a:p>
            <a:pPr marL="457200" indent="-457200">
              <a:buFont typeface="Wingdings" pitchFamily="2" charset="2"/>
              <a:buChar char="Ø"/>
            </a:pPr>
            <a:endParaRPr lang="en-US" sz="2800" dirty="0"/>
          </a:p>
        </p:txBody>
      </p:sp>
    </p:spTree>
    <p:extLst>
      <p:ext uri="{BB962C8B-B14F-4D97-AF65-F5344CB8AC3E}">
        <p14:creationId xmlns:p14="http://schemas.microsoft.com/office/powerpoint/2010/main" val="2786280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Competencies cont. </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381000" y="1600200"/>
            <a:ext cx="7086600" cy="2523768"/>
          </a:xfrm>
          <a:prstGeom prst="rect">
            <a:avLst/>
          </a:prstGeom>
        </p:spPr>
        <p:txBody>
          <a:bodyPr wrap="square">
            <a:spAutoFit/>
          </a:bodyPr>
          <a:lstStyle/>
          <a:p>
            <a:endParaRPr lang="en-US" dirty="0"/>
          </a:p>
          <a:p>
            <a:pPr marL="285750" indent="-285750">
              <a:buFont typeface="Wingdings" pitchFamily="2" charset="2"/>
              <a:buChar char="Ø"/>
            </a:pPr>
            <a:r>
              <a:rPr lang="en-US" sz="2800" dirty="0"/>
              <a:t>Identification of life threatening respiratory conditions and perform and/or assist with appropriate interventions </a:t>
            </a:r>
          </a:p>
          <a:p>
            <a:pPr marL="285750" indent="-285750">
              <a:buFont typeface="Wingdings" pitchFamily="2" charset="2"/>
              <a:buChar char="Ø"/>
            </a:pPr>
            <a:r>
              <a:rPr lang="en-US" sz="2800" dirty="0" smtClean="0"/>
              <a:t>Care </a:t>
            </a:r>
            <a:r>
              <a:rPr lang="en-US" sz="2800" dirty="0"/>
              <a:t>of CPAP and ventilated patient in the emergency department </a:t>
            </a:r>
          </a:p>
        </p:txBody>
      </p:sp>
      <p:sp>
        <p:nvSpPr>
          <p:cNvPr id="5" name="TextBox 4"/>
          <p:cNvSpPr txBox="1"/>
          <p:nvPr/>
        </p:nvSpPr>
        <p:spPr>
          <a:xfrm>
            <a:off x="152400" y="6477000"/>
            <a:ext cx="1308435" cy="369332"/>
          </a:xfrm>
          <a:prstGeom prst="rect">
            <a:avLst/>
          </a:prstGeom>
          <a:noFill/>
        </p:spPr>
        <p:txBody>
          <a:bodyPr wrap="none" rtlCol="0">
            <a:spAutoFit/>
          </a:bodyPr>
          <a:lstStyle/>
          <a:p>
            <a:r>
              <a:rPr lang="en-US" dirty="0" smtClean="0"/>
              <a:t>NENA, 2014</a:t>
            </a:r>
            <a:endParaRPr lang="en-US" dirty="0"/>
          </a:p>
        </p:txBody>
      </p:sp>
    </p:spTree>
    <p:extLst>
      <p:ext uri="{BB962C8B-B14F-4D97-AF65-F5344CB8AC3E}">
        <p14:creationId xmlns:p14="http://schemas.microsoft.com/office/powerpoint/2010/main" val="146104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smtClean="0"/>
              <a:t>Someone disagrees!</a:t>
            </a:r>
            <a:endParaRPr lang="en-US" dirty="0"/>
          </a:p>
        </p:txBody>
      </p:sp>
      <p:sp>
        <p:nvSpPr>
          <p:cNvPr id="9219" name="Footer Placeholder 2"/>
          <p:cNvSpPr>
            <a:spLocks noGrp="1"/>
          </p:cNvSpPr>
          <p:nvPr>
            <p:ph type="ftr" sz="quarter" idx="11"/>
          </p:nvPr>
        </p:nvSpPr>
        <p:spPr bwMode="auto">
          <a:xfrm rot="16200000">
            <a:off x="7205910" y="3667760"/>
            <a:ext cx="3129281"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33600"/>
            <a:ext cx="5791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5960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Assess</a:t>
            </a:r>
          </a:p>
        </p:txBody>
      </p:sp>
      <p:sp>
        <p:nvSpPr>
          <p:cNvPr id="36867" name="Rectangle 3"/>
          <p:cNvSpPr>
            <a:spLocks noGrp="1" noChangeArrowheads="1"/>
          </p:cNvSpPr>
          <p:nvPr>
            <p:ph idx="1"/>
          </p:nvPr>
        </p:nvSpPr>
        <p:spPr/>
        <p:txBody>
          <a:bodyPr/>
          <a:lstStyle/>
          <a:p>
            <a:pPr>
              <a:buFont typeface="Wingdings" pitchFamily="2" charset="2"/>
              <a:buChar char="n"/>
            </a:pPr>
            <a:r>
              <a:rPr lang="en-US" sz="3200" dirty="0" smtClean="0"/>
              <a:t>Rate</a:t>
            </a:r>
          </a:p>
          <a:p>
            <a:pPr>
              <a:buFont typeface="Wingdings" pitchFamily="2" charset="2"/>
              <a:buChar char="n"/>
            </a:pPr>
            <a:r>
              <a:rPr lang="en-US" sz="3200" dirty="0" smtClean="0"/>
              <a:t>Rhythm</a:t>
            </a:r>
          </a:p>
          <a:p>
            <a:pPr>
              <a:buFont typeface="Wingdings" pitchFamily="2" charset="2"/>
              <a:buChar char="n"/>
            </a:pPr>
            <a:r>
              <a:rPr lang="en-US" sz="3200" dirty="0" smtClean="0"/>
              <a:t>Depth</a:t>
            </a:r>
          </a:p>
          <a:p>
            <a:pPr>
              <a:buFont typeface="Wingdings" pitchFamily="2" charset="2"/>
              <a:buChar char="n"/>
            </a:pPr>
            <a:r>
              <a:rPr lang="en-US" sz="3200" dirty="0" smtClean="0"/>
              <a:t>Quality</a:t>
            </a:r>
          </a:p>
          <a:p>
            <a:pPr lvl="1">
              <a:buFont typeface="Wingdings" pitchFamily="2" charset="2"/>
              <a:buChar char="n"/>
            </a:pPr>
            <a:r>
              <a:rPr lang="en-US" sz="3200" dirty="0" smtClean="0"/>
              <a:t>Breath sounds</a:t>
            </a:r>
          </a:p>
          <a:p>
            <a:pPr lvl="1">
              <a:buFont typeface="Wingdings" pitchFamily="2" charset="2"/>
              <a:buChar char="n"/>
            </a:pPr>
            <a:r>
              <a:rPr lang="en-US" sz="3200" dirty="0" smtClean="0"/>
              <a:t>Chest expansion</a:t>
            </a:r>
          </a:p>
          <a:p>
            <a:pPr lvl="1">
              <a:buFont typeface="Wingdings" pitchFamily="2" charset="2"/>
              <a:buChar char="n"/>
            </a:pPr>
            <a:r>
              <a:rPr lang="en-US" sz="3200" dirty="0" smtClean="0"/>
              <a:t>Effort</a:t>
            </a:r>
          </a:p>
          <a:p>
            <a:pPr>
              <a:buFont typeface="Wingdings" pitchFamily="2" charset="2"/>
              <a:buChar char="n"/>
            </a:pPr>
            <a:r>
              <a:rPr lang="en-US" sz="3400" dirty="0"/>
              <a:t> </a:t>
            </a:r>
            <a:r>
              <a:rPr lang="en-US" sz="3400" dirty="0" smtClean="0"/>
              <a:t>Vital signs</a:t>
            </a:r>
          </a:p>
          <a:p>
            <a:pPr lvl="1">
              <a:buFont typeface="Wingdings" pitchFamily="2" charset="2"/>
              <a:buChar char="n"/>
            </a:pPr>
            <a:endParaRPr lang="en-US" sz="3200" dirty="0" smtClean="0"/>
          </a:p>
          <a:p>
            <a:pPr>
              <a:buFont typeface="Wingdings" pitchFamily="2" charset="2"/>
              <a:buChar char="n"/>
            </a:pPr>
            <a:endParaRPr lang="en-US" sz="3200" dirty="0" smtClean="0"/>
          </a:p>
        </p:txBody>
      </p:sp>
      <p:sp>
        <p:nvSpPr>
          <p:cNvPr id="27652" name="Footer Placeholder 1"/>
          <p:cNvSpPr>
            <a:spLocks noGrp="1"/>
          </p:cNvSpPr>
          <p:nvPr>
            <p:ph type="ftr" sz="quarter" idx="11"/>
          </p:nvPr>
        </p:nvSpPr>
        <p:spPr>
          <a:xfrm>
            <a:off x="152400" y="6286500"/>
            <a:ext cx="63341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358216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Footer Placeholder 1"/>
          <p:cNvSpPr>
            <a:spLocks noGrp="1"/>
          </p:cNvSpPr>
          <p:nvPr>
            <p:ph type="ftr"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4"/>
            <a:ext cx="8382000" cy="6832546"/>
          </a:xfrm>
          <a:prstGeom prst="rect">
            <a:avLst/>
          </a:prstGeom>
        </p:spPr>
      </p:pic>
    </p:spTree>
    <p:extLst>
      <p:ext uri="{BB962C8B-B14F-4D97-AF65-F5344CB8AC3E}">
        <p14:creationId xmlns:p14="http://schemas.microsoft.com/office/powerpoint/2010/main" val="35728604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Quality - Auscultate</a:t>
            </a:r>
          </a:p>
        </p:txBody>
      </p:sp>
      <p:sp>
        <p:nvSpPr>
          <p:cNvPr id="29699" name="Rectangle 3"/>
          <p:cNvSpPr>
            <a:spLocks noGrp="1" noChangeArrowheads="1"/>
          </p:cNvSpPr>
          <p:nvPr>
            <p:ph idx="1"/>
          </p:nvPr>
        </p:nvSpPr>
        <p:spPr/>
        <p:txBody>
          <a:bodyPr rtlCol="0">
            <a:normAutofit/>
          </a:bodyPr>
          <a:lstStyle/>
          <a:p>
            <a:pPr fontAlgn="auto">
              <a:spcAft>
                <a:spcPts val="0"/>
              </a:spcAft>
              <a:buFont typeface="Wingdings" charset="0"/>
              <a:buChar char="n"/>
              <a:defRPr/>
            </a:pPr>
            <a:r>
              <a:rPr lang="en-US" sz="2800" dirty="0"/>
              <a:t>Presence of breath sounds </a:t>
            </a:r>
          </a:p>
          <a:p>
            <a:pPr marL="640080" lvl="1" fontAlgn="auto">
              <a:spcAft>
                <a:spcPts val="0"/>
              </a:spcAft>
              <a:buFont typeface="Wingdings" charset="0"/>
              <a:buChar char="n"/>
              <a:defRPr/>
            </a:pPr>
            <a:r>
              <a:rPr lang="en-US" sz="2800" dirty="0"/>
              <a:t>Audible throughout</a:t>
            </a:r>
          </a:p>
          <a:p>
            <a:pPr fontAlgn="auto">
              <a:spcAft>
                <a:spcPts val="0"/>
              </a:spcAft>
              <a:buFont typeface="Wingdings" charset="0"/>
              <a:buChar char="n"/>
              <a:defRPr/>
            </a:pPr>
            <a:r>
              <a:rPr lang="en-US" sz="2800" dirty="0"/>
              <a:t>Compare</a:t>
            </a:r>
          </a:p>
          <a:p>
            <a:pPr fontAlgn="auto">
              <a:spcAft>
                <a:spcPts val="0"/>
              </a:spcAft>
              <a:buFont typeface="Wingdings" charset="0"/>
              <a:buNone/>
              <a:defRPr/>
            </a:pPr>
            <a:r>
              <a:rPr lang="en-US" sz="2800" dirty="0"/>
              <a:t>    side to </a:t>
            </a:r>
            <a:r>
              <a:rPr lang="en-US" sz="2800" dirty="0" smtClean="0"/>
              <a:t>side</a:t>
            </a:r>
          </a:p>
          <a:p>
            <a:pPr fontAlgn="auto">
              <a:spcAft>
                <a:spcPts val="0"/>
              </a:spcAft>
              <a:buFont typeface="Wingdings" pitchFamily="2" charset="2"/>
              <a:buChar char="§"/>
              <a:defRPr/>
            </a:pPr>
            <a:r>
              <a:rPr lang="en-US" sz="2800" dirty="0" smtClean="0"/>
              <a:t>Listen to front</a:t>
            </a:r>
          </a:p>
          <a:p>
            <a:pPr marL="0" indent="0" fontAlgn="auto">
              <a:spcAft>
                <a:spcPts val="0"/>
              </a:spcAft>
              <a:buFont typeface="Wingdings" pitchFamily="2" charset="2"/>
              <a:buNone/>
              <a:defRPr/>
            </a:pPr>
            <a:r>
              <a:rPr lang="en-US" sz="2800" dirty="0" smtClean="0"/>
              <a:t>    and/or back</a:t>
            </a:r>
          </a:p>
          <a:p>
            <a:pPr marL="0" indent="0" fontAlgn="auto">
              <a:spcAft>
                <a:spcPts val="0"/>
              </a:spcAft>
              <a:buFont typeface="Wingdings" pitchFamily="2" charset="2"/>
              <a:buNone/>
              <a:defRPr/>
            </a:pPr>
            <a:r>
              <a:rPr lang="en-US" sz="2800" dirty="0" smtClean="0"/>
              <a:t>Ensure auscultation</a:t>
            </a:r>
          </a:p>
          <a:p>
            <a:pPr marL="0" indent="0" fontAlgn="auto">
              <a:spcAft>
                <a:spcPts val="0"/>
              </a:spcAft>
              <a:buFont typeface="Wingdings" pitchFamily="2" charset="2"/>
              <a:buNone/>
              <a:defRPr/>
            </a:pPr>
            <a:r>
              <a:rPr lang="en-US" sz="2800" dirty="0" smtClean="0"/>
              <a:t>is done directly on skin</a:t>
            </a:r>
            <a:endParaRPr lang="en-US" sz="2800" dirty="0"/>
          </a:p>
        </p:txBody>
      </p:sp>
      <p:sp>
        <p:nvSpPr>
          <p:cNvPr id="29701"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389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743200"/>
            <a:ext cx="383381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168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9699">
                                            <p:txEl>
                                              <p:pRg st="4" end="4"/>
                                            </p:txEl>
                                          </p:spTgt>
                                        </p:tgtEl>
                                        <p:attrNameLst>
                                          <p:attrName>style.visibility</p:attrName>
                                        </p:attrNameLst>
                                      </p:cBhvr>
                                      <p:to>
                                        <p:strVal val="visible"/>
                                      </p:to>
                                    </p:set>
                                    <p:anim calcmode="lin" valueType="num">
                                      <p:cBhvr additive="base">
                                        <p:cTn id="25"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anim calcmode="lin" valueType="num">
                                      <p:cBhvr additive="base">
                                        <p:cTn id="29"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69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9699">
                                            <p:txEl>
                                              <p:pRg st="6" end="6"/>
                                            </p:txEl>
                                          </p:spTgt>
                                        </p:tgtEl>
                                        <p:attrNameLst>
                                          <p:attrName>style.visibility</p:attrName>
                                        </p:attrNameLst>
                                      </p:cBhvr>
                                      <p:to>
                                        <p:strVal val="visible"/>
                                      </p:to>
                                    </p:set>
                                    <p:anim calcmode="lin" valueType="num">
                                      <p:cBhvr additive="base">
                                        <p:cTn id="33"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9699">
                                            <p:txEl>
                                              <p:pRg st="7" end="7"/>
                                            </p:txEl>
                                          </p:spTgt>
                                        </p:tgtEl>
                                        <p:attrNameLst>
                                          <p:attrName>style.visibility</p:attrName>
                                        </p:attrNameLst>
                                      </p:cBhvr>
                                      <p:to>
                                        <p:strVal val="visible"/>
                                      </p:to>
                                    </p:set>
                                    <p:anim calcmode="lin" valueType="num">
                                      <p:cBhvr additive="base">
                                        <p:cTn id="37"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69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8162925" cy="769938"/>
          </a:xfrm>
        </p:spPr>
        <p:txBody>
          <a:bodyPr/>
          <a:lstStyle/>
          <a:p>
            <a:pPr fontAlgn="auto">
              <a:spcAft>
                <a:spcPts val="0"/>
              </a:spcAft>
              <a:defRPr/>
            </a:pPr>
            <a:r>
              <a:rPr lang="en-US" sz="6000" dirty="0" smtClean="0"/>
              <a:t>Airway</a:t>
            </a:r>
            <a:endParaRPr lang="en-US" sz="6000" dirty="0"/>
          </a:p>
        </p:txBody>
      </p:sp>
      <p:sp>
        <p:nvSpPr>
          <p:cNvPr id="7171" name="Footer Placeholder 2"/>
          <p:cNvSpPr>
            <a:spLocks noGrp="1"/>
          </p:cNvSpPr>
          <p:nvPr>
            <p:ph type="ftr" sz="quarter" idx="11"/>
          </p:nvPr>
        </p:nvSpPr>
        <p:spPr bwMode="auto">
          <a:xfrm>
            <a:off x="3590925" y="6286500"/>
            <a:ext cx="3343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7172" name="TextBox 3"/>
          <p:cNvSpPr txBox="1">
            <a:spLocks noChangeArrowheads="1"/>
          </p:cNvSpPr>
          <p:nvPr/>
        </p:nvSpPr>
        <p:spPr bwMode="auto">
          <a:xfrm>
            <a:off x="304800" y="2209800"/>
            <a:ext cx="80686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3200" dirty="0"/>
              <a:t>Always, </a:t>
            </a:r>
            <a:r>
              <a:rPr lang="en-US" sz="3200" dirty="0" smtClean="0"/>
              <a:t>a main priority </a:t>
            </a:r>
            <a:r>
              <a:rPr lang="en-US" sz="3200" dirty="0"/>
              <a:t>in patient care</a:t>
            </a:r>
          </a:p>
        </p:txBody>
      </p:sp>
      <p:pic>
        <p:nvPicPr>
          <p:cNvPr id="7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276600"/>
            <a:ext cx="4267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2323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Title 1"/>
          <p:cNvSpPr>
            <a:spLocks noGrp="1"/>
          </p:cNvSpPr>
          <p:nvPr>
            <p:ph type="title"/>
          </p:nvPr>
        </p:nvSpPr>
        <p:spPr>
          <a:xfrm>
            <a:off x="871538" y="854075"/>
            <a:ext cx="8162925" cy="769938"/>
          </a:xfrm>
        </p:spPr>
        <p:txBody>
          <a:bodyPr/>
          <a:lstStyle/>
          <a:p>
            <a:pPr fontAlgn="auto">
              <a:spcAft>
                <a:spcPts val="0"/>
              </a:spcAft>
              <a:defRPr/>
            </a:pPr>
            <a:r>
              <a:rPr lang="en-US"/>
              <a:t>Breath Sounds</a:t>
            </a:r>
          </a:p>
        </p:txBody>
      </p:sp>
      <p:sp>
        <p:nvSpPr>
          <p:cNvPr id="39939" name="Content Placeholder 2"/>
          <p:cNvSpPr>
            <a:spLocks noGrp="1"/>
          </p:cNvSpPr>
          <p:nvPr>
            <p:ph idx="1"/>
          </p:nvPr>
        </p:nvSpPr>
        <p:spPr/>
        <p:txBody>
          <a:bodyPr/>
          <a:lstStyle/>
          <a:p>
            <a:pPr>
              <a:buFont typeface="Wingdings" pitchFamily="2" charset="2"/>
              <a:buChar char="n"/>
            </a:pPr>
            <a:endParaRPr lang="en-US" smtClean="0">
              <a:hlinkClick r:id=""/>
            </a:endParaRPr>
          </a:p>
          <a:p>
            <a:pPr>
              <a:buFont typeface="Wingdings" pitchFamily="2" charset="2"/>
              <a:buChar char="n"/>
            </a:pPr>
            <a:r>
              <a:rPr lang="en-US" smtClean="0">
                <a:hlinkClick r:id=""/>
              </a:rPr>
              <a:t>http://www.youtube.com/watch?v=0Q6J0ybSuNo</a:t>
            </a:r>
          </a:p>
          <a:p>
            <a:pPr>
              <a:buFont typeface="Wingdings" pitchFamily="2" charset="2"/>
              <a:buChar char="n"/>
            </a:pPr>
            <a:endParaRPr lang="en-US" smtClean="0">
              <a:hlinkClick r:id=""/>
            </a:endParaRPr>
          </a:p>
          <a:p>
            <a:pPr>
              <a:buFont typeface="Wingdings" pitchFamily="2" charset="2"/>
              <a:buChar char="n"/>
            </a:pPr>
            <a:r>
              <a:rPr lang="en-US" smtClean="0">
                <a:hlinkClick r:id=""/>
              </a:rPr>
              <a:t>http://www.youtube.com/watch?v=5JA6D1Mguh0</a:t>
            </a:r>
            <a:endParaRPr lang="en-US" smtClean="0"/>
          </a:p>
          <a:p>
            <a:pPr>
              <a:buFont typeface="Wingdings" pitchFamily="2" charset="2"/>
              <a:buChar char="n"/>
            </a:pPr>
            <a:endParaRPr lang="en-US" smtClean="0"/>
          </a:p>
          <a:p>
            <a:pPr>
              <a:buFont typeface="Wingdings" pitchFamily="2" charset="2"/>
              <a:buChar char="n"/>
            </a:pPr>
            <a:endParaRPr lang="en-US" smtClean="0"/>
          </a:p>
          <a:p>
            <a:pPr>
              <a:buFont typeface="Wingdings" pitchFamily="2" charset="2"/>
              <a:buChar char="n"/>
            </a:pPr>
            <a:endParaRPr lang="en-US" smtClean="0"/>
          </a:p>
        </p:txBody>
      </p:sp>
      <p:sp>
        <p:nvSpPr>
          <p:cNvPr id="91140" name="Footer Placeholder 3"/>
          <p:cNvSpPr>
            <a:spLocks noGrp="1"/>
          </p:cNvSpPr>
          <p:nvPr>
            <p:ph type="ftr" sz="quarter" idx="11"/>
          </p:nvPr>
        </p:nvSpPr>
        <p:spPr>
          <a:xfrm>
            <a:off x="0"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solidFill>
                  <a:srgbClr val="000000"/>
                </a:solidFill>
              </a:rPr>
              <a:t>City Wide Orientation, June, 2015</a:t>
            </a:r>
            <a:endParaRPr lang="en-US" sz="1200" dirty="0">
              <a:solidFill>
                <a:srgbClr val="000000"/>
              </a:solidFill>
            </a:endParaRPr>
          </a:p>
        </p:txBody>
      </p:sp>
    </p:spTree>
    <p:extLst>
      <p:ext uri="{BB962C8B-B14F-4D97-AF65-F5344CB8AC3E}">
        <p14:creationId xmlns:p14="http://schemas.microsoft.com/office/powerpoint/2010/main" val="302789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dirty="0" smtClean="0">
                <a:ea typeface="ＭＳ Ｐゴシック" pitchFamily="-84" charset="-128"/>
              </a:rPr>
              <a:t>Quality – Chest expansion</a:t>
            </a:r>
          </a:p>
        </p:txBody>
      </p:sp>
      <p:sp>
        <p:nvSpPr>
          <p:cNvPr id="30723" name="Rectangle 3"/>
          <p:cNvSpPr>
            <a:spLocks noGrp="1" noChangeArrowheads="1"/>
          </p:cNvSpPr>
          <p:nvPr>
            <p:ph idx="1"/>
          </p:nvPr>
        </p:nvSpPr>
        <p:spPr/>
        <p:txBody>
          <a:bodyPr/>
          <a:lstStyle/>
          <a:p>
            <a:pPr>
              <a:buFont typeface="Wingdings" pitchFamily="2" charset="2"/>
              <a:buChar char="n"/>
            </a:pPr>
            <a:r>
              <a:rPr lang="en-US" sz="3600" smtClean="0"/>
              <a:t>Rise and fall of chest</a:t>
            </a:r>
          </a:p>
          <a:p>
            <a:pPr>
              <a:buFont typeface="Wingdings" pitchFamily="2" charset="2"/>
              <a:buChar char="n"/>
            </a:pPr>
            <a:r>
              <a:rPr lang="en-US" sz="3600" smtClean="0"/>
              <a:t>? Symmetrical</a:t>
            </a:r>
          </a:p>
          <a:p>
            <a:pPr>
              <a:buFont typeface="Wingdings" pitchFamily="2" charset="2"/>
              <a:buChar char="n"/>
            </a:pPr>
            <a:r>
              <a:rPr lang="en-US" sz="3600" smtClean="0"/>
              <a:t>? In-drawing</a:t>
            </a:r>
          </a:p>
          <a:p>
            <a:pPr lvl="1">
              <a:buFont typeface="Wingdings" pitchFamily="2" charset="2"/>
              <a:buChar char="n"/>
            </a:pPr>
            <a:r>
              <a:rPr lang="en-US" sz="3600" smtClean="0"/>
              <a:t>Use of accessory muscles</a:t>
            </a:r>
          </a:p>
          <a:p>
            <a:pPr>
              <a:buFont typeface="Wingdings" pitchFamily="2" charset="2"/>
              <a:buChar char="n"/>
            </a:pPr>
            <a:endParaRPr lang="en-US" sz="3600" smtClean="0"/>
          </a:p>
        </p:txBody>
      </p:sp>
      <p:sp>
        <p:nvSpPr>
          <p:cNvPr id="30724" name="Footer Placeholder 1"/>
          <p:cNvSpPr>
            <a:spLocks noGrp="1"/>
          </p:cNvSpPr>
          <p:nvPr>
            <p:ph type="ftr" sz="quarter" idx="11"/>
          </p:nvPr>
        </p:nvSpPr>
        <p:spPr>
          <a:xfrm>
            <a:off x="228600" y="6286500"/>
            <a:ext cx="62579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51809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additive="base">
                                        <p:cTn id="7" dur="5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 calcmode="lin" valueType="num">
                                      <p:cBhvr additive="base">
                                        <p:cTn id="13"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 calcmode="lin" valueType="num">
                                      <p:cBhvr additive="base">
                                        <p:cTn id="19"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23">
                                            <p:txEl>
                                              <p:pRg st="3" end="3"/>
                                            </p:txEl>
                                          </p:spTgt>
                                        </p:tgtEl>
                                        <p:attrNameLst>
                                          <p:attrName>style.visibility</p:attrName>
                                        </p:attrNameLst>
                                      </p:cBhvr>
                                      <p:to>
                                        <p:strVal val="visible"/>
                                      </p:to>
                                    </p:set>
                                    <p:anim calcmode="lin" valueType="num">
                                      <p:cBhvr additive="base">
                                        <p:cTn id="25"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1026"/>
          <p:cNvSpPr>
            <a:spLocks noGrp="1" noChangeArrowheads="1"/>
          </p:cNvSpPr>
          <p:nvPr>
            <p:ph type="title"/>
          </p:nvPr>
        </p:nvSpPr>
        <p:spPr>
          <a:xfrm>
            <a:off x="871538" y="862013"/>
            <a:ext cx="8162925" cy="762000"/>
          </a:xfrm>
        </p:spPr>
        <p:txBody>
          <a:bodyPr/>
          <a:lstStyle/>
          <a:p>
            <a:pPr fontAlgn="auto">
              <a:spcAft>
                <a:spcPts val="0"/>
              </a:spcAft>
              <a:defRPr/>
            </a:pPr>
            <a:r>
              <a:rPr lang="en-US" dirty="0"/>
              <a:t>Quality- Effort</a:t>
            </a:r>
          </a:p>
        </p:txBody>
      </p:sp>
      <p:sp>
        <p:nvSpPr>
          <p:cNvPr id="31747" name="Rectangle 1027"/>
          <p:cNvSpPr>
            <a:spLocks noGrp="1" noChangeArrowheads="1"/>
          </p:cNvSpPr>
          <p:nvPr>
            <p:ph idx="1"/>
          </p:nvPr>
        </p:nvSpPr>
        <p:spPr/>
        <p:txBody>
          <a:bodyPr/>
          <a:lstStyle/>
          <a:p>
            <a:pPr>
              <a:buFont typeface="Wingdings" pitchFamily="2" charset="2"/>
              <a:buChar char="n"/>
            </a:pPr>
            <a:r>
              <a:rPr lang="en-US" sz="4000" smtClean="0"/>
              <a:t>Assess work of breathing</a:t>
            </a:r>
          </a:p>
          <a:p>
            <a:pPr lvl="1">
              <a:buFont typeface="Wingdings" pitchFamily="2" charset="2"/>
              <a:buChar char="n"/>
            </a:pPr>
            <a:r>
              <a:rPr lang="en-US" sz="4000" smtClean="0"/>
              <a:t>Grunting</a:t>
            </a:r>
          </a:p>
          <a:p>
            <a:pPr lvl="1">
              <a:buFont typeface="Wingdings" pitchFamily="2" charset="2"/>
              <a:buChar char="n"/>
            </a:pPr>
            <a:r>
              <a:rPr lang="en-US" sz="4000" smtClean="0"/>
              <a:t>Positioning i.e. sitting, leaning forward</a:t>
            </a:r>
          </a:p>
          <a:p>
            <a:pPr lvl="1">
              <a:buFont typeface="Wingdings" pitchFamily="2" charset="2"/>
              <a:buChar char="n"/>
            </a:pPr>
            <a:r>
              <a:rPr lang="en-US" sz="4000" smtClean="0"/>
              <a:t>Tracheal Tug</a:t>
            </a:r>
          </a:p>
          <a:p>
            <a:pPr lvl="1">
              <a:buFont typeface="Wingdings" pitchFamily="2" charset="2"/>
              <a:buChar char="n"/>
            </a:pPr>
            <a:r>
              <a:rPr lang="en-US" sz="4000" smtClean="0"/>
              <a:t>Nasal Flaring</a:t>
            </a:r>
          </a:p>
        </p:txBody>
      </p:sp>
      <p:sp>
        <p:nvSpPr>
          <p:cNvPr id="31748" name="Footer Placeholder 1"/>
          <p:cNvSpPr>
            <a:spLocks noGrp="1"/>
          </p:cNvSpPr>
          <p:nvPr>
            <p:ph type="ftr" sz="quarter" idx="11"/>
          </p:nvPr>
        </p:nvSpPr>
        <p:spPr>
          <a:xfrm>
            <a:off x="152400" y="6286500"/>
            <a:ext cx="63341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3721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228600" y="685800"/>
            <a:ext cx="8162925" cy="762000"/>
          </a:xfrm>
        </p:spPr>
        <p:txBody>
          <a:bodyPr/>
          <a:lstStyle/>
          <a:p>
            <a:pPr fontAlgn="auto">
              <a:spcAft>
                <a:spcPts val="0"/>
              </a:spcAft>
              <a:defRPr/>
            </a:pPr>
            <a:r>
              <a:rPr lang="en-CA" sz="4000" dirty="0" smtClean="0"/>
              <a:t>Signs of Respiratory Compromise</a:t>
            </a:r>
            <a:endParaRPr lang="en-CA" sz="4000" dirty="0"/>
          </a:p>
        </p:txBody>
      </p:sp>
      <p:sp>
        <p:nvSpPr>
          <p:cNvPr id="32771" name="Rectangle 1027"/>
          <p:cNvSpPr>
            <a:spLocks noGrp="1" noChangeArrowheads="1"/>
          </p:cNvSpPr>
          <p:nvPr>
            <p:ph idx="1"/>
          </p:nvPr>
        </p:nvSpPr>
        <p:spPr/>
        <p:txBody>
          <a:bodyPr>
            <a:normAutofit fontScale="92500" lnSpcReduction="10000"/>
          </a:bodyPr>
          <a:lstStyle/>
          <a:p>
            <a:pPr>
              <a:buClr>
                <a:schemeClr val="tx1"/>
              </a:buClr>
              <a:buFont typeface="Wingdings" pitchFamily="2" charset="2"/>
              <a:buChar char="ü"/>
            </a:pPr>
            <a:r>
              <a:rPr lang="en-US" sz="2800" dirty="0" smtClean="0"/>
              <a:t>Snoring respirations</a:t>
            </a:r>
          </a:p>
          <a:p>
            <a:pPr>
              <a:buClr>
                <a:schemeClr val="tx1"/>
              </a:buClr>
              <a:buFont typeface="Wingdings" pitchFamily="2" charset="2"/>
              <a:buChar char="ü"/>
            </a:pPr>
            <a:r>
              <a:rPr lang="en-US" sz="2800" dirty="0" smtClean="0"/>
              <a:t>Stridor</a:t>
            </a:r>
          </a:p>
          <a:p>
            <a:pPr>
              <a:buClr>
                <a:schemeClr val="tx1"/>
              </a:buClr>
              <a:buFont typeface="Wingdings" pitchFamily="2" charset="2"/>
              <a:buChar char="ü"/>
            </a:pPr>
            <a:r>
              <a:rPr lang="en-US" sz="2800" dirty="0" smtClean="0"/>
              <a:t>Retractions</a:t>
            </a:r>
          </a:p>
          <a:p>
            <a:pPr>
              <a:buClr>
                <a:schemeClr val="tx1"/>
              </a:buClr>
              <a:buFont typeface="Wingdings" pitchFamily="2" charset="2"/>
              <a:buChar char="ü"/>
            </a:pPr>
            <a:r>
              <a:rPr lang="en-US" sz="2800" dirty="0" smtClean="0"/>
              <a:t>Accessory muscle use</a:t>
            </a:r>
          </a:p>
          <a:p>
            <a:pPr>
              <a:buClr>
                <a:schemeClr val="tx1"/>
              </a:buClr>
              <a:buFont typeface="Wingdings" pitchFamily="2" charset="2"/>
              <a:buChar char="ü"/>
            </a:pPr>
            <a:r>
              <a:rPr lang="en-US" sz="2800" dirty="0" smtClean="0"/>
              <a:t>Rapid shallow resp.</a:t>
            </a:r>
          </a:p>
          <a:p>
            <a:pPr>
              <a:buClr>
                <a:schemeClr val="tx1"/>
              </a:buClr>
              <a:buFont typeface="Wingdings" pitchFamily="2" charset="2"/>
              <a:buChar char="ü"/>
            </a:pPr>
            <a:r>
              <a:rPr lang="en-US" sz="2800" dirty="0" smtClean="0"/>
              <a:t>Cyanosis</a:t>
            </a:r>
          </a:p>
          <a:p>
            <a:pPr>
              <a:buClr>
                <a:schemeClr val="tx1"/>
              </a:buClr>
              <a:buFont typeface="Wingdings" pitchFamily="2" charset="2"/>
              <a:buChar char="ü"/>
            </a:pPr>
            <a:r>
              <a:rPr lang="en-US" sz="2800" dirty="0" smtClean="0"/>
              <a:t>Panic look</a:t>
            </a:r>
          </a:p>
          <a:p>
            <a:pPr>
              <a:buClr>
                <a:schemeClr val="tx1"/>
              </a:buClr>
              <a:buFont typeface="Wingdings" pitchFamily="2" charset="2"/>
              <a:buChar char="ü"/>
            </a:pPr>
            <a:r>
              <a:rPr lang="en-US" sz="2800" dirty="0" smtClean="0"/>
              <a:t>Dec. oxygen saturation, altered resp. rate</a:t>
            </a:r>
          </a:p>
          <a:p>
            <a:pPr>
              <a:buClr>
                <a:schemeClr val="tx1"/>
              </a:buClr>
              <a:buFont typeface="Wingdings" pitchFamily="2" charset="2"/>
              <a:buNone/>
            </a:pPr>
            <a:r>
              <a:rPr lang="en-US" sz="2800" dirty="0" smtClean="0"/>
              <a:t>            </a:t>
            </a:r>
            <a:r>
              <a:rPr lang="en-US" sz="4000" b="1" dirty="0" smtClean="0">
                <a:solidFill>
                  <a:schemeClr val="tx2"/>
                </a:solidFill>
                <a:effectLst>
                  <a:outerShdw blurRad="38100" dist="38100" dir="2700000" algn="tl">
                    <a:srgbClr val="000000">
                      <a:alpha val="43137"/>
                    </a:srgbClr>
                  </a:outerShdw>
                </a:effectLst>
              </a:rPr>
              <a:t>Time for INTERVENTIONS</a:t>
            </a:r>
          </a:p>
          <a:p>
            <a:pPr>
              <a:buNone/>
            </a:pPr>
            <a:r>
              <a:rPr lang="en-US" sz="2800" dirty="0">
                <a:hlinkClick r:id="rId3"/>
              </a:rPr>
              <a:t>https://www.youtube.com/watch?v=Hv68EQ3tCBI</a:t>
            </a:r>
            <a:endParaRPr lang="en-US" sz="2800" dirty="0"/>
          </a:p>
          <a:p>
            <a:pPr>
              <a:buFont typeface="Wingdings" pitchFamily="2" charset="2"/>
              <a:buNone/>
            </a:pPr>
            <a:endParaRPr lang="en-CA" sz="2800" dirty="0" smtClean="0"/>
          </a:p>
        </p:txBody>
      </p:sp>
      <p:sp>
        <p:nvSpPr>
          <p:cNvPr id="32772" name="Footer Placeholder 1"/>
          <p:cNvSpPr>
            <a:spLocks noGrp="1"/>
          </p:cNvSpPr>
          <p:nvPr>
            <p:ph type="ftr" sz="quarter" idx="11"/>
          </p:nvPr>
        </p:nvSpPr>
        <p:spPr>
          <a:xfrm>
            <a:off x="0" y="6372225"/>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308319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 calcmode="lin" valueType="num">
                                      <p:cBhvr additive="base">
                                        <p:cTn id="19"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2771">
                                            <p:txEl>
                                              <p:pRg st="3" end="3"/>
                                            </p:txEl>
                                          </p:spTgt>
                                        </p:tgtEl>
                                        <p:attrNameLst>
                                          <p:attrName>style.visibility</p:attrName>
                                        </p:attrNameLst>
                                      </p:cBhvr>
                                      <p:to>
                                        <p:strVal val="visible"/>
                                      </p:to>
                                    </p:set>
                                    <p:anim calcmode="lin" valueType="num">
                                      <p:cBhvr additive="base">
                                        <p:cTn id="25"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2771">
                                            <p:txEl>
                                              <p:pRg st="4" end="4"/>
                                            </p:txEl>
                                          </p:spTgt>
                                        </p:tgtEl>
                                        <p:attrNameLst>
                                          <p:attrName>style.visibility</p:attrName>
                                        </p:attrNameLst>
                                      </p:cBhvr>
                                      <p:to>
                                        <p:strVal val="visible"/>
                                      </p:to>
                                    </p:set>
                                    <p:anim calcmode="lin" valueType="num">
                                      <p:cBhvr additive="base">
                                        <p:cTn id="31"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2771">
                                            <p:txEl>
                                              <p:pRg st="5" end="5"/>
                                            </p:txEl>
                                          </p:spTgt>
                                        </p:tgtEl>
                                        <p:attrNameLst>
                                          <p:attrName>style.visibility</p:attrName>
                                        </p:attrNameLst>
                                      </p:cBhvr>
                                      <p:to>
                                        <p:strVal val="visible"/>
                                      </p:to>
                                    </p:set>
                                    <p:anim calcmode="lin" valueType="num">
                                      <p:cBhvr additive="base">
                                        <p:cTn id="37" dur="5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7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2771">
                                            <p:txEl>
                                              <p:pRg st="6" end="6"/>
                                            </p:txEl>
                                          </p:spTgt>
                                        </p:tgtEl>
                                        <p:attrNameLst>
                                          <p:attrName>style.visibility</p:attrName>
                                        </p:attrNameLst>
                                      </p:cBhvr>
                                      <p:to>
                                        <p:strVal val="visible"/>
                                      </p:to>
                                    </p:set>
                                    <p:anim calcmode="lin" valueType="num">
                                      <p:cBhvr additive="base">
                                        <p:cTn id="43" dur="500" fill="hold"/>
                                        <p:tgtEl>
                                          <p:spTgt spid="3277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7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771">
                                            <p:txEl>
                                              <p:pRg st="7" end="7"/>
                                            </p:txEl>
                                          </p:spTgt>
                                        </p:tgtEl>
                                        <p:attrNameLst>
                                          <p:attrName>style.visibility</p:attrName>
                                        </p:attrNameLst>
                                      </p:cBhvr>
                                      <p:to>
                                        <p:strVal val="visible"/>
                                      </p:to>
                                    </p:set>
                                    <p:anim calcmode="lin" valueType="num">
                                      <p:cBhvr additive="base">
                                        <p:cTn id="49" dur="5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27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2771">
                                            <p:txEl>
                                              <p:pRg st="8" end="8"/>
                                            </p:txEl>
                                          </p:spTgt>
                                        </p:tgtEl>
                                        <p:attrNameLst>
                                          <p:attrName>style.visibility</p:attrName>
                                        </p:attrNameLst>
                                      </p:cBhvr>
                                      <p:to>
                                        <p:strVal val="visible"/>
                                      </p:to>
                                    </p:set>
                                    <p:anim calcmode="lin" valueType="num">
                                      <p:cBhvr additive="base">
                                        <p:cTn id="55" dur="500" fill="hold"/>
                                        <p:tgtEl>
                                          <p:spTgt spid="3277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2771">
                                            <p:txEl>
                                              <p:pRg st="9" end="9"/>
                                            </p:txEl>
                                          </p:spTgt>
                                        </p:tgtEl>
                                        <p:attrNameLst>
                                          <p:attrName>style.visibility</p:attrName>
                                        </p:attrNameLst>
                                      </p:cBhvr>
                                      <p:to>
                                        <p:strVal val="visible"/>
                                      </p:to>
                                    </p:set>
                                    <p:anim calcmode="lin" valueType="num">
                                      <p:cBhvr additive="base">
                                        <p:cTn id="61" dur="500" fill="hold"/>
                                        <p:tgtEl>
                                          <p:spTgt spid="3277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2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Respiratory Efforts</a:t>
            </a:r>
            <a:endParaRPr lang="en-US" dirty="0"/>
          </a:p>
        </p:txBody>
      </p:sp>
      <p:sp>
        <p:nvSpPr>
          <p:cNvPr id="3" name="Footer Placeholder 2"/>
          <p:cNvSpPr>
            <a:spLocks noGrp="1"/>
          </p:cNvSpPr>
          <p:nvPr>
            <p:ph type="ftr" sz="quarter" idx="11"/>
          </p:nvPr>
        </p:nvSpPr>
        <p:spPr>
          <a:xfrm rot="16200000">
            <a:off x="7298243" y="3760093"/>
            <a:ext cx="2944615" cy="365760"/>
          </a:xfrm>
        </p:spPr>
        <p:txBody>
          <a:bodyPr/>
          <a:lstStyle/>
          <a:p>
            <a:r>
              <a:rPr lang="en-US" smtClean="0"/>
              <a:t>City Wide Orientation, June, 2015</a:t>
            </a:r>
            <a:endParaRPr lang="en-US" dirty="0"/>
          </a:p>
        </p:txBody>
      </p:sp>
      <p:sp>
        <p:nvSpPr>
          <p:cNvPr id="5" name="Rectangle 4"/>
          <p:cNvSpPr/>
          <p:nvPr/>
        </p:nvSpPr>
        <p:spPr>
          <a:xfrm>
            <a:off x="990600" y="2286000"/>
            <a:ext cx="5181600" cy="369332"/>
          </a:xfrm>
          <a:prstGeom prst="rect">
            <a:avLst/>
          </a:prstGeom>
        </p:spPr>
        <p:txBody>
          <a:bodyPr wrap="square">
            <a:spAutoFit/>
          </a:bodyPr>
          <a:lstStyle/>
          <a:p>
            <a:r>
              <a:rPr lang="en-US" dirty="0">
                <a:hlinkClick r:id="rId3"/>
              </a:rPr>
              <a:t>https://www.youtube.com/watch?v=vvgTCG18oZo</a:t>
            </a:r>
            <a:endParaRPr lang="en-US" dirty="0"/>
          </a:p>
        </p:txBody>
      </p:sp>
      <p:sp>
        <p:nvSpPr>
          <p:cNvPr id="6" name="Rectangle 5"/>
          <p:cNvSpPr/>
          <p:nvPr/>
        </p:nvSpPr>
        <p:spPr>
          <a:xfrm>
            <a:off x="1066800" y="2921168"/>
            <a:ext cx="5029200" cy="369332"/>
          </a:xfrm>
          <a:prstGeom prst="rect">
            <a:avLst/>
          </a:prstGeom>
        </p:spPr>
        <p:txBody>
          <a:bodyPr wrap="square">
            <a:spAutoFit/>
          </a:bodyPr>
          <a:lstStyle/>
          <a:p>
            <a:r>
              <a:rPr lang="en-US" dirty="0">
                <a:hlinkClick r:id="rId4"/>
              </a:rPr>
              <a:t>https://www.youtube.com/watch?v=TqlzHJbxCV0</a:t>
            </a:r>
            <a:endParaRPr lang="en-US" dirty="0"/>
          </a:p>
        </p:txBody>
      </p:sp>
      <p:sp>
        <p:nvSpPr>
          <p:cNvPr id="7" name="Rectangle 6"/>
          <p:cNvSpPr/>
          <p:nvPr/>
        </p:nvSpPr>
        <p:spPr>
          <a:xfrm>
            <a:off x="1090246" y="3657599"/>
            <a:ext cx="6224953" cy="369332"/>
          </a:xfrm>
          <a:prstGeom prst="rect">
            <a:avLst/>
          </a:prstGeom>
        </p:spPr>
        <p:txBody>
          <a:bodyPr wrap="square">
            <a:spAutoFit/>
          </a:bodyPr>
          <a:lstStyle/>
          <a:p>
            <a:r>
              <a:rPr lang="en-US" dirty="0">
                <a:hlinkClick r:id="rId5"/>
              </a:rPr>
              <a:t>https://www.youtube.com/watch?v=LJVfErMKRi8</a:t>
            </a:r>
            <a:endParaRPr lang="en-US" dirty="0"/>
          </a:p>
        </p:txBody>
      </p:sp>
      <p:sp>
        <p:nvSpPr>
          <p:cNvPr id="8" name="Rectangle 7"/>
          <p:cNvSpPr/>
          <p:nvPr/>
        </p:nvSpPr>
        <p:spPr>
          <a:xfrm>
            <a:off x="1066800" y="4343400"/>
            <a:ext cx="5562600" cy="369332"/>
          </a:xfrm>
          <a:prstGeom prst="rect">
            <a:avLst/>
          </a:prstGeom>
        </p:spPr>
        <p:txBody>
          <a:bodyPr wrap="square">
            <a:spAutoFit/>
          </a:bodyPr>
          <a:lstStyle/>
          <a:p>
            <a:pPr>
              <a:buNone/>
            </a:pPr>
            <a:r>
              <a:rPr lang="en-US" dirty="0">
                <a:hlinkClick r:id="rId6"/>
              </a:rPr>
              <a:t>https://www.youtube.com/watch?v=Hv68EQ3tCBI</a:t>
            </a:r>
            <a:endParaRPr lang="en-US" dirty="0"/>
          </a:p>
        </p:txBody>
      </p:sp>
    </p:spTree>
    <p:extLst>
      <p:ext uri="{BB962C8B-B14F-4D97-AF65-F5344CB8AC3E}">
        <p14:creationId xmlns:p14="http://schemas.microsoft.com/office/powerpoint/2010/main" val="1139701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sz="6000" dirty="0"/>
              <a:t>Oxygen delivery</a:t>
            </a:r>
          </a:p>
        </p:txBody>
      </p:sp>
      <p:sp>
        <p:nvSpPr>
          <p:cNvPr id="33797" name="Footer Placeholder 1"/>
          <p:cNvSpPr>
            <a:spLocks noGrp="1"/>
          </p:cNvSpPr>
          <p:nvPr>
            <p:ph type="ftr" sz="quarter" idx="11"/>
          </p:nvPr>
        </p:nvSpPr>
        <p:spPr>
          <a:xfrm rot="16200000">
            <a:off x="6977310" y="3439160"/>
            <a:ext cx="3586481" cy="36576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2" name="TextBox 1"/>
          <p:cNvSpPr txBox="1"/>
          <p:nvPr/>
        </p:nvSpPr>
        <p:spPr>
          <a:xfrm flipH="1">
            <a:off x="152400" y="1828800"/>
            <a:ext cx="8305799" cy="1661993"/>
          </a:xfrm>
          <a:prstGeom prst="rect">
            <a:avLst/>
          </a:prstGeom>
          <a:noFill/>
        </p:spPr>
        <p:txBody>
          <a:bodyPr wrap="square" rtlCol="0">
            <a:spAutoFit/>
          </a:bodyPr>
          <a:lstStyle/>
          <a:p>
            <a:pPr algn="ctr"/>
            <a:r>
              <a:rPr lang="en-US" sz="2800" dirty="0" smtClean="0"/>
              <a:t>Frequently patients are simply not breathing well enough and require oxygen</a:t>
            </a:r>
          </a:p>
          <a:p>
            <a:endParaRPr lang="en-US" dirty="0"/>
          </a:p>
          <a:p>
            <a:pPr algn="ctr"/>
            <a:r>
              <a:rPr lang="en-US" sz="2800" dirty="0" smtClean="0"/>
              <a:t>This can be done passively or by using positive pressure</a:t>
            </a:r>
            <a:endParaRPr lang="en-US" sz="2800" dirty="0"/>
          </a:p>
        </p:txBody>
      </p:sp>
      <p:cxnSp>
        <p:nvCxnSpPr>
          <p:cNvPr id="4" name="Straight Arrow Connector 3"/>
          <p:cNvCxnSpPr/>
          <p:nvPr/>
        </p:nvCxnSpPr>
        <p:spPr>
          <a:xfrm flipH="1">
            <a:off x="1583964" y="3559097"/>
            <a:ext cx="411812" cy="501805"/>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953000" y="3489305"/>
            <a:ext cx="419100" cy="320695"/>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4018112"/>
            <a:ext cx="2525691" cy="523220"/>
          </a:xfrm>
          <a:prstGeom prst="rect">
            <a:avLst/>
          </a:prstGeom>
          <a:noFill/>
        </p:spPr>
        <p:txBody>
          <a:bodyPr wrap="none" rtlCol="0">
            <a:spAutoFit/>
          </a:bodyPr>
          <a:lstStyle/>
          <a:p>
            <a:r>
              <a:rPr lang="en-US" sz="2800" dirty="0" smtClean="0"/>
              <a:t>Ex: nasal prongs</a:t>
            </a:r>
            <a:endParaRPr lang="en-US" sz="2800" dirty="0"/>
          </a:p>
        </p:txBody>
      </p:sp>
      <p:sp>
        <p:nvSpPr>
          <p:cNvPr id="8" name="TextBox 7"/>
          <p:cNvSpPr txBox="1"/>
          <p:nvPr/>
        </p:nvSpPr>
        <p:spPr>
          <a:xfrm>
            <a:off x="4572000" y="4018112"/>
            <a:ext cx="3472104" cy="954107"/>
          </a:xfrm>
          <a:prstGeom prst="rect">
            <a:avLst/>
          </a:prstGeom>
          <a:noFill/>
        </p:spPr>
        <p:txBody>
          <a:bodyPr wrap="none" rtlCol="0">
            <a:spAutoFit/>
          </a:bodyPr>
          <a:lstStyle/>
          <a:p>
            <a:r>
              <a:rPr lang="en-US" sz="2800" dirty="0" smtClean="0"/>
              <a:t>CPAP, </a:t>
            </a:r>
            <a:r>
              <a:rPr lang="en-US" sz="2800" dirty="0" err="1" smtClean="0"/>
              <a:t>Bipap</a:t>
            </a:r>
            <a:r>
              <a:rPr lang="en-US" sz="2800" dirty="0" smtClean="0"/>
              <a:t>, </a:t>
            </a:r>
          </a:p>
          <a:p>
            <a:r>
              <a:rPr lang="en-US" sz="2800" dirty="0" smtClean="0"/>
              <a:t>mechanical ventilation</a:t>
            </a:r>
            <a:endParaRPr lang="en-US" sz="2800" dirty="0"/>
          </a:p>
        </p:txBody>
      </p:sp>
    </p:spTree>
    <p:extLst>
      <p:ext uri="{BB962C8B-B14F-4D97-AF65-F5344CB8AC3E}">
        <p14:creationId xmlns:p14="http://schemas.microsoft.com/office/powerpoint/2010/main" val="34348460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O2 Can I Give?</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76200" y="1981200"/>
            <a:ext cx="8223790" cy="4062651"/>
          </a:xfrm>
          <a:prstGeom prst="rect">
            <a:avLst/>
          </a:prstGeom>
          <a:noFill/>
        </p:spPr>
        <p:txBody>
          <a:bodyPr wrap="none" rtlCol="0">
            <a:spAutoFit/>
          </a:bodyPr>
          <a:lstStyle/>
          <a:p>
            <a:pPr marL="342900" indent="-342900">
              <a:buFont typeface="Wingdings" pitchFamily="2" charset="2"/>
              <a:buChar char="ü"/>
            </a:pPr>
            <a:r>
              <a:rPr lang="en-US" sz="2400" dirty="0" smtClean="0"/>
              <a:t>In most adults, keep oxygen saturation greater than 92%</a:t>
            </a:r>
          </a:p>
          <a:p>
            <a:pPr marL="342900" indent="-342900">
              <a:buFont typeface="Wingdings" pitchFamily="2" charset="2"/>
              <a:buChar char="ü"/>
            </a:pPr>
            <a:r>
              <a:rPr lang="en-US" sz="2400" dirty="0" smtClean="0"/>
              <a:t>For CO2 retainers, usual desired SpO2 is 88-92%</a:t>
            </a:r>
          </a:p>
          <a:p>
            <a:pPr marL="342900" indent="-342900">
              <a:buFont typeface="Wingdings" pitchFamily="2" charset="2"/>
              <a:buChar char="ü"/>
            </a:pPr>
            <a:r>
              <a:rPr lang="en-US" sz="2400" dirty="0" smtClean="0"/>
              <a:t>For newborns requiring resuscitation, start with room air</a:t>
            </a:r>
          </a:p>
          <a:p>
            <a:r>
              <a:rPr lang="en-US" sz="2400" dirty="0"/>
              <a:t> </a:t>
            </a:r>
            <a:r>
              <a:rPr lang="en-US" sz="2400" dirty="0" smtClean="0"/>
              <a:t>    using positive pressure.</a:t>
            </a:r>
          </a:p>
          <a:p>
            <a:r>
              <a:rPr lang="en-US" sz="2400" dirty="0"/>
              <a:t> </a:t>
            </a:r>
            <a:r>
              <a:rPr lang="en-US" sz="2400" dirty="0" smtClean="0"/>
              <a:t>    Newborns have oxygen </a:t>
            </a:r>
            <a:r>
              <a:rPr lang="en-US" sz="2400" dirty="0" err="1" smtClean="0"/>
              <a:t>sats</a:t>
            </a:r>
            <a:r>
              <a:rPr lang="en-US" sz="2400" dirty="0" smtClean="0"/>
              <a:t> 60% in utero. This must be</a:t>
            </a:r>
          </a:p>
          <a:p>
            <a:r>
              <a:rPr lang="en-US" sz="2400" dirty="0"/>
              <a:t> </a:t>
            </a:r>
            <a:r>
              <a:rPr lang="en-US" sz="2400" dirty="0" smtClean="0"/>
              <a:t>    gradually increased to target sat of 90% but only after 10 min.</a:t>
            </a:r>
          </a:p>
          <a:p>
            <a:r>
              <a:rPr lang="en-US" sz="2400" dirty="0"/>
              <a:t> </a:t>
            </a:r>
            <a:r>
              <a:rPr lang="en-US" sz="2400" dirty="0" smtClean="0"/>
              <a:t>    Too much oxygen can lead to injury in the newborn/</a:t>
            </a:r>
            <a:r>
              <a:rPr lang="en-US" sz="2400" dirty="0" err="1" smtClean="0"/>
              <a:t>premie</a:t>
            </a:r>
            <a:r>
              <a:rPr lang="en-US" sz="2400" dirty="0" smtClean="0"/>
              <a:t>.</a:t>
            </a:r>
          </a:p>
          <a:p>
            <a:r>
              <a:rPr lang="en-US" sz="2400" dirty="0"/>
              <a:t> </a:t>
            </a:r>
            <a:r>
              <a:rPr lang="en-US" sz="2400" dirty="0" smtClean="0"/>
              <a:t>    Always check the target ranges (located in the pediatric</a:t>
            </a:r>
          </a:p>
          <a:p>
            <a:r>
              <a:rPr lang="en-US" sz="2400" dirty="0"/>
              <a:t> </a:t>
            </a:r>
            <a:r>
              <a:rPr lang="en-US" sz="2400" dirty="0" smtClean="0"/>
              <a:t>    resuscitation area: Panda). </a:t>
            </a:r>
          </a:p>
          <a:p>
            <a:pPr marL="342900" indent="-342900">
              <a:buFont typeface="Wingdings" pitchFamily="2" charset="2"/>
              <a:buChar char="ü"/>
            </a:pPr>
            <a:r>
              <a:rPr lang="en-US" sz="2400" dirty="0" smtClean="0"/>
              <a:t>For most pediatric patients: &gt;95%</a:t>
            </a:r>
          </a:p>
          <a:p>
            <a:endParaRPr lang="en-US" dirty="0"/>
          </a:p>
        </p:txBody>
      </p:sp>
    </p:spTree>
    <p:extLst>
      <p:ext uri="{BB962C8B-B14F-4D97-AF65-F5344CB8AC3E}">
        <p14:creationId xmlns:p14="http://schemas.microsoft.com/office/powerpoint/2010/main" val="37927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1000"/>
                                        <p:tgtEl>
                                          <p:spTgt spid="4">
                                            <p:txEl>
                                              <p:pRg st="6" end="6"/>
                                            </p:txEl>
                                          </p:spTgt>
                                        </p:tgtEl>
                                      </p:cBhvr>
                                    </p:animEffect>
                                    <p:anim calcmode="lin" valueType="num">
                                      <p:cBhvr>
                                        <p:cTn id="4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1000"/>
                                        <p:tgtEl>
                                          <p:spTgt spid="4">
                                            <p:txEl>
                                              <p:pRg st="7" end="7"/>
                                            </p:txEl>
                                          </p:spTgt>
                                        </p:tgtEl>
                                      </p:cBhvr>
                                    </p:animEffect>
                                    <p:anim calcmode="lin" valueType="num">
                                      <p:cBhvr>
                                        <p:cTn id="4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animEffect transition="in" filter="fade">
                                      <p:cBhvr>
                                        <p:cTn id="51" dur="1000"/>
                                        <p:tgtEl>
                                          <p:spTgt spid="4">
                                            <p:txEl>
                                              <p:pRg st="8" end="8"/>
                                            </p:txEl>
                                          </p:spTgt>
                                        </p:tgtEl>
                                      </p:cBhvr>
                                    </p:animEffect>
                                    <p:anim calcmode="lin" valueType="num">
                                      <p:cBhvr>
                                        <p:cTn id="5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9" end="9"/>
                                            </p:txEl>
                                          </p:spTgt>
                                        </p:tgtEl>
                                        <p:attrNameLst>
                                          <p:attrName>style.visibility</p:attrName>
                                        </p:attrNameLst>
                                      </p:cBhvr>
                                      <p:to>
                                        <p:strVal val="visible"/>
                                      </p:to>
                                    </p:set>
                                    <p:animEffect transition="in" filter="fade">
                                      <p:cBhvr>
                                        <p:cTn id="58" dur="1000"/>
                                        <p:tgtEl>
                                          <p:spTgt spid="4">
                                            <p:txEl>
                                              <p:pRg st="9" end="9"/>
                                            </p:txEl>
                                          </p:spTgt>
                                        </p:tgtEl>
                                      </p:cBhvr>
                                    </p:animEffect>
                                    <p:anim calcmode="lin" valueType="num">
                                      <p:cBhvr>
                                        <p:cTn id="5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Venturi mask</a:t>
            </a:r>
          </a:p>
        </p:txBody>
      </p:sp>
      <p:pic>
        <p:nvPicPr>
          <p:cNvPr id="47107"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7200" y="1740468"/>
            <a:ext cx="7620000" cy="4520063"/>
          </a:xfrm>
          <a:ln w="12700">
            <a:solidFill>
              <a:schemeClr val="tx2"/>
            </a:solidFill>
            <a:miter lim="800000"/>
            <a:headEnd type="none" w="sm" len="sm"/>
            <a:tailEnd type="none" w="sm" len="sm"/>
          </a:ln>
        </p:spPr>
      </p:pic>
      <p:sp>
        <p:nvSpPr>
          <p:cNvPr id="34821"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34820" name="Picture 5"/>
          <p:cNvPicPr>
            <a:picLocks noChangeAspect="1" noChangeArrowheads="1"/>
          </p:cNvPicPr>
          <p:nvPr/>
        </p:nvPicPr>
        <p:blipFill>
          <a:blip r:embed="rId4"/>
          <a:srcRect/>
          <a:stretch>
            <a:fillRect/>
          </a:stretch>
        </p:blipFill>
        <p:spPr bwMode="auto">
          <a:xfrm>
            <a:off x="2819400" y="4343400"/>
            <a:ext cx="3784600" cy="1544638"/>
          </a:xfrm>
          <a:prstGeom prst="rect">
            <a:avLst/>
          </a:prstGeom>
          <a:noFill/>
          <a:ln w="12700">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22653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Non rebreather O2 mask</a:t>
            </a:r>
          </a:p>
        </p:txBody>
      </p:sp>
      <p:pic>
        <p:nvPicPr>
          <p:cNvPr id="48131"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7200" y="1710379"/>
            <a:ext cx="7620000" cy="4580242"/>
          </a:xfrm>
          <a:ln w="12700">
            <a:solidFill>
              <a:schemeClr val="tx2"/>
            </a:solidFill>
            <a:miter lim="800000"/>
            <a:headEnd type="none" w="sm" len="sm"/>
            <a:tailEnd type="none" w="sm" len="sm"/>
          </a:ln>
        </p:spPr>
      </p:pic>
      <p:sp>
        <p:nvSpPr>
          <p:cNvPr id="35844"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68284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Nasal Prongs</a:t>
            </a:r>
            <a:endParaRPr lang="en-US" dirty="0"/>
          </a:p>
        </p:txBody>
      </p:sp>
      <p:sp>
        <p:nvSpPr>
          <p:cNvPr id="49155" name="Footer Placeholder 2"/>
          <p:cNvSpPr>
            <a:spLocks noGrp="1"/>
          </p:cNvSpPr>
          <p:nvPr>
            <p:ph type="ftr" sz="quarter" idx="11"/>
          </p:nvPr>
        </p:nvSpPr>
        <p:spPr bwMode="auto">
          <a:xfrm rot="16200000">
            <a:off x="7091610" y="3553460"/>
            <a:ext cx="3357881"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491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57438"/>
            <a:ext cx="4191000" cy="305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41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Review</a:t>
            </a:r>
            <a:endParaRPr lang="en-US" dirty="0"/>
          </a:p>
        </p:txBody>
      </p:sp>
      <p:sp>
        <p:nvSpPr>
          <p:cNvPr id="4" name="Text Placeholder 3"/>
          <p:cNvSpPr>
            <a:spLocks noGrp="1"/>
          </p:cNvSpPr>
          <p:nvPr>
            <p:ph type="body" idx="1"/>
          </p:nvPr>
        </p:nvSpPr>
        <p:spPr/>
        <p:txBody>
          <a:bodyPr>
            <a:normAutofit/>
          </a:bodyPr>
          <a:lstStyle/>
          <a:p>
            <a:r>
              <a:rPr lang="en-US" sz="6000" dirty="0" smtClean="0"/>
              <a:t>Respiratory System</a:t>
            </a:r>
          </a:p>
        </p:txBody>
      </p:sp>
      <p:sp>
        <p:nvSpPr>
          <p:cNvPr id="3" name="Footer Placeholder 2"/>
          <p:cNvSpPr>
            <a:spLocks noGrp="1"/>
          </p:cNvSpPr>
          <p:nvPr>
            <p:ph type="ftr" sz="quarter" idx="11"/>
          </p:nvPr>
        </p:nvSpPr>
        <p:spPr>
          <a:xfrm rot="16200000">
            <a:off x="7358310" y="3820160"/>
            <a:ext cx="2824481" cy="365760"/>
          </a:xfrm>
        </p:spPr>
        <p:txBody>
          <a:bodyPr/>
          <a:lstStyle/>
          <a:p>
            <a:r>
              <a:rPr lang="en-US" smtClean="0"/>
              <a:t>City Wide Orientation, June, 2015</a:t>
            </a:r>
            <a:endParaRPr lang="en-US" dirty="0"/>
          </a:p>
        </p:txBody>
      </p:sp>
      <p:pic>
        <p:nvPicPr>
          <p:cNvPr id="1026" name="Picture 2" descr="https://encrypted-tbn3.gstatic.com/images?q=tbn:ANd9GcT8Qf8zWMLCRlNbrXYlduxrbmoE5WqILvEiB86Kvyd4wIzj_o82Eqinq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51447">
            <a:off x="4007056" y="1416255"/>
            <a:ext cx="240982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154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1"/>
          </p:nvPr>
        </p:nvSpPr>
        <p:spPr bwMode="auto">
          <a:xfrm>
            <a:off x="19050" y="6372225"/>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1194"/>
            <a:ext cx="2743200" cy="185569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TextBox 4"/>
          <p:cNvSpPr txBox="1">
            <a:spLocks noChangeArrowheads="1"/>
          </p:cNvSpPr>
          <p:nvPr/>
        </p:nvSpPr>
        <p:spPr bwMode="auto">
          <a:xfrm>
            <a:off x="685800" y="409575"/>
            <a:ext cx="731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400" dirty="0">
                <a:solidFill>
                  <a:schemeClr val="tx2"/>
                </a:solidFill>
              </a:rPr>
              <a:t>Noninvasive Positive Ventilation: BIPAP</a:t>
            </a:r>
          </a:p>
        </p:txBody>
      </p:sp>
      <p:sp>
        <p:nvSpPr>
          <p:cNvPr id="2" name="Rectangle 1"/>
          <p:cNvSpPr/>
          <p:nvPr/>
        </p:nvSpPr>
        <p:spPr>
          <a:xfrm>
            <a:off x="3429000" y="2051194"/>
            <a:ext cx="4876800" cy="3785652"/>
          </a:xfrm>
          <a:prstGeom prst="rect">
            <a:avLst/>
          </a:prstGeom>
        </p:spPr>
        <p:txBody>
          <a:bodyPr wrap="square">
            <a:spAutoFit/>
          </a:bodyPr>
          <a:lstStyle/>
          <a:p>
            <a:pPr marL="342900" indent="-342900">
              <a:buFont typeface="Wingdings" pitchFamily="2" charset="2"/>
              <a:buChar char="§"/>
            </a:pPr>
            <a:r>
              <a:rPr lang="en-US" sz="2400" dirty="0">
                <a:latin typeface="Trebuchet MS" pitchFamily="34" charset="0"/>
                <a:ea typeface="ＭＳ Ｐゴシック" pitchFamily="-84" charset="-128"/>
              </a:rPr>
              <a:t>T</a:t>
            </a:r>
            <a:r>
              <a:rPr lang="en-US" sz="2400" dirty="0" smtClean="0">
                <a:latin typeface="Trebuchet MS" pitchFamily="34" charset="0"/>
                <a:ea typeface="ＭＳ Ｐゴシック" pitchFamily="-84" charset="-128"/>
              </a:rPr>
              <a:t>wo </a:t>
            </a:r>
            <a:r>
              <a:rPr lang="en-US" sz="2400" dirty="0">
                <a:latin typeface="Trebuchet MS" pitchFamily="34" charset="0"/>
                <a:ea typeface="ＭＳ Ｐゴシック" pitchFamily="-84" charset="-128"/>
              </a:rPr>
              <a:t>levels of positive pressure. </a:t>
            </a:r>
            <a:r>
              <a:rPr lang="en-US" sz="2400" dirty="0" smtClean="0">
                <a:latin typeface="Trebuchet MS" pitchFamily="34" charset="0"/>
                <a:ea typeface="ＭＳ Ｐゴシック" pitchFamily="-84" charset="-128"/>
              </a:rPr>
              <a:t>The </a:t>
            </a:r>
            <a:r>
              <a:rPr lang="en-US" sz="2400" dirty="0">
                <a:latin typeface="Trebuchet MS" pitchFamily="34" charset="0"/>
                <a:ea typeface="ＭＳ Ｐゴシック" pitchFamily="-84" charset="-128"/>
              </a:rPr>
              <a:t>inspiratory level is variably positive, and is always higher than the expiratory pressure. </a:t>
            </a:r>
            <a:endParaRPr lang="en-US" sz="2400" dirty="0" smtClean="0">
              <a:latin typeface="Trebuchet MS" pitchFamily="34" charset="0"/>
              <a:ea typeface="ＭＳ Ｐゴシック" pitchFamily="-84" charset="-128"/>
            </a:endParaRPr>
          </a:p>
          <a:p>
            <a:pPr marL="342900" indent="-342900">
              <a:buFont typeface="Wingdings" pitchFamily="2" charset="2"/>
              <a:buChar char="§"/>
            </a:pPr>
            <a:r>
              <a:rPr lang="en-US" sz="2400" dirty="0">
                <a:latin typeface="Trebuchet MS" pitchFamily="34" charset="0"/>
                <a:ea typeface="ＭＳ Ｐゴシック" pitchFamily="-84" charset="-128"/>
              </a:rPr>
              <a:t>T</a:t>
            </a:r>
            <a:r>
              <a:rPr lang="en-US" sz="2400" dirty="0" smtClean="0">
                <a:latin typeface="Trebuchet MS" pitchFamily="34" charset="0"/>
                <a:ea typeface="ＭＳ Ｐゴシック" pitchFamily="-84" charset="-128"/>
              </a:rPr>
              <a:t>he </a:t>
            </a:r>
            <a:r>
              <a:rPr lang="en-US" sz="2400" dirty="0">
                <a:latin typeface="Trebuchet MS" pitchFamily="34" charset="0"/>
                <a:ea typeface="ＭＳ Ｐゴシック" pitchFamily="-84" charset="-128"/>
              </a:rPr>
              <a:t>unit is intended to be used with an FI02 of 21%, </a:t>
            </a:r>
            <a:r>
              <a:rPr lang="en-US" sz="2400" dirty="0" smtClean="0">
                <a:latin typeface="Trebuchet MS" pitchFamily="34" charset="0"/>
                <a:ea typeface="ＭＳ Ｐゴシック" pitchFamily="-84" charset="-128"/>
              </a:rPr>
              <a:t>but oxygen </a:t>
            </a:r>
            <a:r>
              <a:rPr lang="en-US" sz="2400" dirty="0">
                <a:latin typeface="Trebuchet MS" pitchFamily="34" charset="0"/>
                <a:ea typeface="ＭＳ Ｐゴシック" pitchFamily="-84" charset="-128"/>
              </a:rPr>
              <a:t>can be </a:t>
            </a:r>
            <a:r>
              <a:rPr lang="en-US" sz="2400" dirty="0" smtClean="0">
                <a:latin typeface="Trebuchet MS" pitchFamily="34" charset="0"/>
                <a:ea typeface="ＭＳ Ｐゴシック" pitchFamily="-84" charset="-128"/>
              </a:rPr>
              <a:t>supplemented. Generally</a:t>
            </a:r>
            <a:r>
              <a:rPr lang="en-US" sz="2400" dirty="0">
                <a:latin typeface="Trebuchet MS" pitchFamily="34" charset="0"/>
                <a:ea typeface="ＭＳ Ｐゴシック" pitchFamily="-84" charset="-128"/>
              </a:rPr>
              <a:t>, oxygen flow rates of 1-2 </a:t>
            </a:r>
            <a:r>
              <a:rPr lang="en-US" sz="2400" dirty="0" smtClean="0">
                <a:latin typeface="Trebuchet MS" pitchFamily="34" charset="0"/>
                <a:ea typeface="ＭＳ Ｐゴシック" pitchFamily="-84" charset="-128"/>
              </a:rPr>
              <a:t>l </a:t>
            </a:r>
            <a:r>
              <a:rPr lang="en-US" sz="2400" dirty="0">
                <a:latin typeface="Trebuchet MS" pitchFamily="34" charset="0"/>
                <a:ea typeface="ＭＳ Ｐゴシック" pitchFamily="-84" charset="-128"/>
              </a:rPr>
              <a:t>are sufficient to maintain an adequate oxygen saturation</a:t>
            </a:r>
            <a:endParaRPr lang="en-US" sz="2400" dirty="0"/>
          </a:p>
        </p:txBody>
      </p:sp>
      <p:sp>
        <p:nvSpPr>
          <p:cNvPr id="3" name="TextBox 2"/>
          <p:cNvSpPr txBox="1"/>
          <p:nvPr/>
        </p:nvSpPr>
        <p:spPr>
          <a:xfrm>
            <a:off x="381000" y="4267200"/>
            <a:ext cx="2549737" cy="954107"/>
          </a:xfrm>
          <a:prstGeom prst="rect">
            <a:avLst/>
          </a:prstGeom>
          <a:noFill/>
        </p:spPr>
        <p:txBody>
          <a:bodyPr wrap="none" rtlCol="0">
            <a:spAutoFit/>
          </a:bodyPr>
          <a:lstStyle/>
          <a:p>
            <a:r>
              <a:rPr lang="en-US" sz="2800" b="1" u="sng" dirty="0" smtClean="0"/>
              <a:t>Set up by RT</a:t>
            </a:r>
          </a:p>
          <a:p>
            <a:r>
              <a:rPr lang="en-US" sz="2800" b="1" u="sng" dirty="0" smtClean="0"/>
              <a:t>Managed by RN</a:t>
            </a:r>
            <a:endParaRPr lang="en-US" sz="2800" b="1" u="sng" dirty="0"/>
          </a:p>
        </p:txBody>
      </p:sp>
    </p:spTree>
    <p:extLst>
      <p:ext uri="{BB962C8B-B14F-4D97-AF65-F5344CB8AC3E}">
        <p14:creationId xmlns:p14="http://schemas.microsoft.com/office/powerpoint/2010/main" val="41849118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err="1" smtClean="0"/>
              <a:t>Bipap</a:t>
            </a:r>
            <a:endParaRPr lang="en-US" sz="8800"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1143000" y="2362200"/>
            <a:ext cx="5867400" cy="369332"/>
          </a:xfrm>
          <a:prstGeom prst="rect">
            <a:avLst/>
          </a:prstGeom>
        </p:spPr>
        <p:txBody>
          <a:bodyPr wrap="square">
            <a:spAutoFit/>
          </a:bodyPr>
          <a:lstStyle/>
          <a:p>
            <a:r>
              <a:rPr lang="en-US" dirty="0">
                <a:hlinkClick r:id="rId3"/>
              </a:rPr>
              <a:t>https://www.youtube.com/watch?v=lfpytAl75E8</a:t>
            </a:r>
            <a:endParaRPr lang="en-US" dirty="0"/>
          </a:p>
        </p:txBody>
      </p:sp>
    </p:spTree>
    <p:extLst>
      <p:ext uri="{BB962C8B-B14F-4D97-AF65-F5344CB8AC3E}">
        <p14:creationId xmlns:p14="http://schemas.microsoft.com/office/powerpoint/2010/main" val="4170044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fontAlgn="auto">
              <a:spcAft>
                <a:spcPts val="0"/>
              </a:spcAft>
              <a:defRPr/>
            </a:pPr>
            <a:r>
              <a:rPr lang="en-US" sz="4800" dirty="0" smtClean="0">
                <a:latin typeface="Verdana" pitchFamily="34" charset="0"/>
                <a:ea typeface="Verdana" pitchFamily="34" charset="0"/>
                <a:cs typeface="Verdana" pitchFamily="34" charset="0"/>
              </a:rPr>
              <a:t>Indications for BIPAP</a:t>
            </a:r>
            <a:endParaRPr lang="en-US" sz="4800" dirty="0">
              <a:latin typeface="Verdana" pitchFamily="34" charset="0"/>
              <a:ea typeface="Verdana" pitchFamily="34" charset="0"/>
              <a:cs typeface="Verdana" pitchFamily="34" charset="0"/>
            </a:endParaRPr>
          </a:p>
        </p:txBody>
      </p:sp>
      <p:sp>
        <p:nvSpPr>
          <p:cNvPr id="90117" name="Footer Placeholder 1"/>
          <p:cNvSpPr>
            <a:spLocks noGrp="1"/>
          </p:cNvSpPr>
          <p:nvPr>
            <p:ph type="ftr"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solidFill>
                  <a:srgbClr val="000000"/>
                </a:solidFill>
              </a:rPr>
              <a:t>City Wide Orientation, June, 2015</a:t>
            </a:r>
            <a:endParaRPr lang="en-US" sz="1200" dirty="0">
              <a:solidFill>
                <a:srgbClr val="000000"/>
              </a:solidFill>
            </a:endParaRPr>
          </a:p>
        </p:txBody>
      </p:sp>
      <p:sp>
        <p:nvSpPr>
          <p:cNvPr id="51203" name="Rectangle 3"/>
          <p:cNvSpPr>
            <a:spLocks noGrp="1" noChangeArrowheads="1"/>
          </p:cNvSpPr>
          <p:nvPr>
            <p:ph idx="4294967295"/>
          </p:nvPr>
        </p:nvSpPr>
        <p:spPr>
          <a:xfrm>
            <a:off x="0" y="1600200"/>
            <a:ext cx="8458200" cy="4800600"/>
          </a:xfrm>
        </p:spPr>
        <p:txBody>
          <a:bodyPr/>
          <a:lstStyle/>
          <a:p>
            <a:pPr marL="114300" indent="0">
              <a:buNone/>
            </a:pPr>
            <a:endParaRPr lang="en-US" dirty="0" smtClean="0"/>
          </a:p>
          <a:p>
            <a:pPr>
              <a:buFont typeface="Wingdings" pitchFamily="2" charset="2"/>
              <a:buChar char="§"/>
            </a:pPr>
            <a:r>
              <a:rPr lang="en-US" sz="3600" dirty="0" smtClean="0"/>
              <a:t>CHF exacerbation</a:t>
            </a:r>
          </a:p>
          <a:p>
            <a:pPr>
              <a:buFont typeface="Wingdings" pitchFamily="2" charset="2"/>
              <a:buChar char="§"/>
            </a:pPr>
            <a:r>
              <a:rPr lang="en-US" sz="3600" dirty="0" smtClean="0"/>
              <a:t>COPD exacerbation</a:t>
            </a:r>
          </a:p>
          <a:p>
            <a:pPr>
              <a:buFont typeface="Wingdings" pitchFamily="2" charset="2"/>
              <a:buChar char="§"/>
            </a:pPr>
            <a:r>
              <a:rPr lang="en-US" sz="3600" dirty="0" smtClean="0"/>
              <a:t>Pneumonia</a:t>
            </a:r>
          </a:p>
          <a:p>
            <a:pPr>
              <a:buFont typeface="Wingdings" pitchFamily="2" charset="2"/>
              <a:buChar char="§"/>
            </a:pPr>
            <a:r>
              <a:rPr lang="en-US" sz="3600" dirty="0" smtClean="0"/>
              <a:t>Status asthmaticus</a:t>
            </a:r>
          </a:p>
          <a:p>
            <a:pPr>
              <a:buFont typeface="Wingdings" pitchFamily="2" charset="2"/>
              <a:buChar char="§"/>
            </a:pPr>
            <a:endParaRPr lang="en-US" sz="3600" dirty="0"/>
          </a:p>
          <a:p>
            <a:pPr marL="114300" indent="0" algn="ctr">
              <a:buNone/>
            </a:pPr>
            <a:r>
              <a:rPr lang="en-US" sz="5400" b="1" dirty="0" smtClean="0"/>
              <a:t>Droplet/Contact Precautions</a:t>
            </a:r>
          </a:p>
        </p:txBody>
      </p:sp>
    </p:spTree>
    <p:extLst>
      <p:ext uri="{BB962C8B-B14F-4D97-AF65-F5344CB8AC3E}">
        <p14:creationId xmlns:p14="http://schemas.microsoft.com/office/powerpoint/2010/main" val="3184138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err="1" smtClean="0"/>
              <a:t>Bipap</a:t>
            </a:r>
            <a:r>
              <a:rPr lang="en-US" sz="5400" dirty="0" smtClean="0"/>
              <a:t> Considerations</a:t>
            </a:r>
            <a:endParaRPr lang="en-US" sz="5400"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152400" y="1371600"/>
            <a:ext cx="8305800" cy="3970318"/>
          </a:xfrm>
          <a:prstGeom prst="rect">
            <a:avLst/>
          </a:prstGeom>
        </p:spPr>
        <p:txBody>
          <a:bodyPr wrap="square">
            <a:spAutoFit/>
          </a:bodyPr>
          <a:lstStyle/>
          <a:p>
            <a:pPr marL="457200" indent="-457200">
              <a:buFont typeface="Wingdings" pitchFamily="2" charset="2"/>
              <a:buChar char="§"/>
            </a:pPr>
            <a:r>
              <a:rPr lang="en-US" sz="2800" dirty="0"/>
              <a:t>Increased potential of aspiration</a:t>
            </a:r>
          </a:p>
          <a:p>
            <a:pPr marL="457200" indent="-457200">
              <a:buFont typeface="Wingdings" pitchFamily="2" charset="2"/>
              <a:buChar char="§"/>
            </a:pPr>
            <a:r>
              <a:rPr lang="en-US" sz="2800" dirty="0" smtClean="0"/>
              <a:t>lack </a:t>
            </a:r>
            <a:r>
              <a:rPr lang="en-US" sz="2800" dirty="0"/>
              <a:t>of airway protection</a:t>
            </a:r>
          </a:p>
          <a:p>
            <a:pPr marL="457200" indent="-457200">
              <a:buFont typeface="Wingdings" pitchFamily="2" charset="2"/>
              <a:buChar char="§"/>
            </a:pPr>
            <a:r>
              <a:rPr lang="en-US" sz="2800" dirty="0" smtClean="0"/>
              <a:t>full stomach</a:t>
            </a:r>
          </a:p>
          <a:p>
            <a:pPr marL="457200" indent="-457200">
              <a:buFont typeface="Wingdings" pitchFamily="2" charset="2"/>
              <a:buChar char="§"/>
            </a:pPr>
            <a:r>
              <a:rPr lang="en-US" sz="2800" dirty="0" smtClean="0"/>
              <a:t>hiatus </a:t>
            </a:r>
            <a:r>
              <a:rPr lang="en-US" sz="2800" dirty="0"/>
              <a:t>hernia, may require an NG or an </a:t>
            </a:r>
            <a:r>
              <a:rPr lang="en-US" sz="2800" dirty="0" smtClean="0"/>
              <a:t>OG tube</a:t>
            </a:r>
            <a:endParaRPr lang="en-US" sz="2800" dirty="0"/>
          </a:p>
          <a:p>
            <a:pPr marL="457200" indent="-457200">
              <a:buFont typeface="Wingdings" pitchFamily="2" charset="2"/>
              <a:buChar char="§"/>
            </a:pPr>
            <a:r>
              <a:rPr lang="en-US" sz="2800" dirty="0" smtClean="0"/>
              <a:t>patient </a:t>
            </a:r>
            <a:r>
              <a:rPr lang="en-US" sz="2800" dirty="0"/>
              <a:t>should not be laid flat to prevent</a:t>
            </a:r>
          </a:p>
          <a:p>
            <a:r>
              <a:rPr lang="en-US" sz="2800" dirty="0" smtClean="0"/>
              <a:t>     regurgitation </a:t>
            </a:r>
            <a:r>
              <a:rPr lang="en-US" sz="2800" dirty="0"/>
              <a:t>(recommend keeping the head </a:t>
            </a:r>
            <a:r>
              <a:rPr lang="en-US" sz="2800" dirty="0" smtClean="0"/>
              <a:t>of the </a:t>
            </a:r>
          </a:p>
          <a:p>
            <a:r>
              <a:rPr lang="en-US" sz="2800" dirty="0"/>
              <a:t> </a:t>
            </a:r>
            <a:r>
              <a:rPr lang="en-US" sz="2800" dirty="0" smtClean="0"/>
              <a:t>    bed </a:t>
            </a:r>
            <a:r>
              <a:rPr lang="en-US" sz="2800" dirty="0"/>
              <a:t>at a 45 degree angle)</a:t>
            </a:r>
          </a:p>
          <a:p>
            <a:pPr marL="457200" indent="-457200">
              <a:buFont typeface="Wingdings" pitchFamily="2" charset="2"/>
              <a:buChar char="§"/>
            </a:pPr>
            <a:r>
              <a:rPr lang="en-US" sz="2800" dirty="0" smtClean="0"/>
              <a:t>caution </a:t>
            </a:r>
            <a:r>
              <a:rPr lang="en-US" sz="2800" dirty="0"/>
              <a:t>with </a:t>
            </a:r>
            <a:r>
              <a:rPr lang="en-US" sz="2800" dirty="0" smtClean="0"/>
              <a:t>sedation</a:t>
            </a:r>
          </a:p>
          <a:p>
            <a:pPr marL="457200" indent="-457200">
              <a:buFont typeface="Wingdings" pitchFamily="2" charset="2"/>
              <a:buChar char="§"/>
            </a:pPr>
            <a:r>
              <a:rPr lang="en-US" sz="2800" dirty="0" smtClean="0"/>
              <a:t>restraints</a:t>
            </a:r>
            <a:endParaRPr lang="en-US" sz="2800" dirty="0"/>
          </a:p>
        </p:txBody>
      </p:sp>
      <p:sp>
        <p:nvSpPr>
          <p:cNvPr id="5" name="TextBox 4"/>
          <p:cNvSpPr txBox="1"/>
          <p:nvPr/>
        </p:nvSpPr>
        <p:spPr>
          <a:xfrm>
            <a:off x="14963" y="6568942"/>
            <a:ext cx="884473" cy="276999"/>
          </a:xfrm>
          <a:prstGeom prst="rect">
            <a:avLst/>
          </a:prstGeom>
          <a:noFill/>
        </p:spPr>
        <p:txBody>
          <a:bodyPr wrap="none" rtlCol="0">
            <a:spAutoFit/>
          </a:bodyPr>
          <a:lstStyle/>
          <a:p>
            <a:r>
              <a:rPr lang="en-US" sz="1200" dirty="0" smtClean="0"/>
              <a:t>LHSC, 2010</a:t>
            </a:r>
            <a:endParaRPr lang="en-US" sz="1200" dirty="0"/>
          </a:p>
        </p:txBody>
      </p:sp>
    </p:spTree>
    <p:extLst>
      <p:ext uri="{BB962C8B-B14F-4D97-AF65-F5344CB8AC3E}">
        <p14:creationId xmlns:p14="http://schemas.microsoft.com/office/powerpoint/2010/main" val="1361808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588" y="838200"/>
            <a:ext cx="8162925" cy="762000"/>
          </a:xfrm>
        </p:spPr>
        <p:txBody>
          <a:bodyPr/>
          <a:lstStyle/>
          <a:p>
            <a:pPr fontAlgn="auto">
              <a:spcAft>
                <a:spcPts val="0"/>
              </a:spcAft>
              <a:defRPr/>
            </a:pPr>
            <a:r>
              <a:rPr lang="en-US" dirty="0"/>
              <a:t>Bag Valve Mask</a:t>
            </a:r>
            <a:endParaRPr lang="en-CA" dirty="0"/>
          </a:p>
        </p:txBody>
      </p:sp>
      <p:sp>
        <p:nvSpPr>
          <p:cNvPr id="36867" name="Rectangle 3"/>
          <p:cNvSpPr>
            <a:spLocks noGrp="1" noChangeArrowheads="1"/>
          </p:cNvSpPr>
          <p:nvPr>
            <p:ph type="body" sz="half" idx="1"/>
          </p:nvPr>
        </p:nvSpPr>
        <p:spPr>
          <a:xfrm>
            <a:off x="381000" y="1905000"/>
            <a:ext cx="6630988" cy="4495800"/>
          </a:xfrm>
        </p:spPr>
        <p:txBody>
          <a:bodyPr/>
          <a:lstStyle/>
          <a:p>
            <a:pPr>
              <a:buFont typeface="Wingdings" pitchFamily="2" charset="2"/>
              <a:buChar char="n"/>
            </a:pPr>
            <a:r>
              <a:rPr lang="en-US" sz="2800" dirty="0" smtClean="0"/>
              <a:t>Consists of self filling bag, and a valve (non- rebreathing)</a:t>
            </a:r>
          </a:p>
          <a:p>
            <a:pPr>
              <a:buFont typeface="Wingdings" pitchFamily="2" charset="2"/>
              <a:buChar char="n"/>
            </a:pPr>
            <a:r>
              <a:rPr lang="en-US" sz="2800" dirty="0" smtClean="0"/>
              <a:t>Attenuates the urgency to intubate</a:t>
            </a:r>
          </a:p>
          <a:p>
            <a:pPr>
              <a:buFont typeface="Wingdings" pitchFamily="2" charset="2"/>
              <a:buChar char="n"/>
            </a:pPr>
            <a:r>
              <a:rPr lang="en-US" sz="2800" dirty="0" smtClean="0"/>
              <a:t>the first intervention for inadequate oxygenation and ventilation (once airway patency determined)</a:t>
            </a:r>
          </a:p>
          <a:p>
            <a:pPr>
              <a:buFont typeface="Wingdings" pitchFamily="2" charset="2"/>
              <a:buChar char="n"/>
            </a:pPr>
            <a:r>
              <a:rPr lang="en-US" sz="2800" dirty="0"/>
              <a:t> </a:t>
            </a:r>
            <a:r>
              <a:rPr lang="en-US" sz="2800" dirty="0" smtClean="0"/>
              <a:t>Size: adult, pediatric, neonate</a:t>
            </a:r>
          </a:p>
        </p:txBody>
      </p:sp>
      <p:pic>
        <p:nvPicPr>
          <p:cNvPr id="52228" name="Picture 2051" descr="The image “http://www.goldenhourmed.com/images/B80.jpg” cannot be displayed, because it contains error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81800" y="0"/>
            <a:ext cx="2362200" cy="2157413"/>
          </a:xfrm>
          <a:noFill/>
          <a:ln w="38100">
            <a:solidFill>
              <a:schemeClr val="tx1"/>
            </a:solid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9" name="Footer Placeholder 1"/>
          <p:cNvSpPr>
            <a:spLocks noGrp="1"/>
          </p:cNvSpPr>
          <p:nvPr>
            <p:ph type="ftr" sz="quarter" idx="11"/>
          </p:nvPr>
        </p:nvSpPr>
        <p:spPr>
          <a:xfrm>
            <a:off x="152400" y="6286500"/>
            <a:ext cx="63341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413474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dirty="0"/>
              <a:t>Bag Valve Mask</a:t>
            </a:r>
            <a:endParaRPr lang="en-CA" dirty="0"/>
          </a:p>
        </p:txBody>
      </p:sp>
      <p:sp>
        <p:nvSpPr>
          <p:cNvPr id="53251" name="Rectangle 4"/>
          <p:cNvSpPr>
            <a:spLocks noGrp="1" noChangeArrowheads="1" noTextEdit="1"/>
          </p:cNvSpPr>
          <p:nvPr>
            <p:ph type="clipArt" sz="half" idx="1"/>
          </p:nvPr>
        </p:nvSpPr>
        <p:spPr>
          <a:xfrm>
            <a:off x="912813" y="1905000"/>
            <a:ext cx="3975100" cy="4191000"/>
          </a:xfrm>
        </p:spPr>
      </p:sp>
      <p:sp>
        <p:nvSpPr>
          <p:cNvPr id="37891" name="Rectangle 3"/>
          <p:cNvSpPr>
            <a:spLocks noGrp="1" noChangeArrowheads="1"/>
          </p:cNvSpPr>
          <p:nvPr>
            <p:ph type="body" sz="half" idx="2"/>
          </p:nvPr>
        </p:nvSpPr>
        <p:spPr>
          <a:xfrm>
            <a:off x="5030788" y="1905000"/>
            <a:ext cx="3806825" cy="4191000"/>
          </a:xfrm>
        </p:spPr>
        <p:txBody>
          <a:bodyPr>
            <a:normAutofit/>
          </a:bodyPr>
          <a:lstStyle/>
          <a:p>
            <a:pPr>
              <a:buFont typeface="Wingdings" pitchFamily="2" charset="2"/>
              <a:buChar char="n"/>
            </a:pPr>
            <a:r>
              <a:rPr lang="en-US" dirty="0" smtClean="0"/>
              <a:t>Tight seal</a:t>
            </a:r>
          </a:p>
          <a:p>
            <a:pPr>
              <a:buFont typeface="Wingdings" pitchFamily="2" charset="2"/>
              <a:buChar char="n"/>
            </a:pPr>
            <a:r>
              <a:rPr lang="en-US" dirty="0" smtClean="0"/>
              <a:t>Covering both mouth and nose</a:t>
            </a:r>
          </a:p>
          <a:p>
            <a:pPr>
              <a:buFont typeface="Wingdings" pitchFamily="2" charset="2"/>
              <a:buChar char="n"/>
            </a:pPr>
            <a:r>
              <a:rPr lang="en-US" dirty="0" smtClean="0"/>
              <a:t>Slow gentle ventilation to minimize risk of gastric inflation</a:t>
            </a:r>
          </a:p>
          <a:p>
            <a:pPr>
              <a:buFont typeface="Wingdings" pitchFamily="2" charset="2"/>
              <a:buChar char="n"/>
            </a:pPr>
            <a:r>
              <a:rPr lang="en-US" dirty="0" smtClean="0"/>
              <a:t>Practiced skill</a:t>
            </a:r>
          </a:p>
          <a:p>
            <a:pPr>
              <a:buClr>
                <a:schemeClr val="tx1"/>
              </a:buClr>
              <a:buFont typeface="Wingdings" pitchFamily="2" charset="2"/>
              <a:buChar char="ü"/>
            </a:pPr>
            <a:r>
              <a:rPr lang="en-US" dirty="0" smtClean="0"/>
              <a:t>Supplemental oxygen</a:t>
            </a:r>
          </a:p>
          <a:p>
            <a:pPr>
              <a:buFont typeface="Wingdings" pitchFamily="2" charset="2"/>
              <a:buNone/>
            </a:pPr>
            <a:endParaRPr lang="en-CA" dirty="0" smtClean="0"/>
          </a:p>
          <a:p>
            <a:pPr>
              <a:buFont typeface="Wingdings" pitchFamily="2" charset="2"/>
              <a:buNone/>
            </a:pPr>
            <a:endParaRPr lang="en-CA" dirty="0" smtClean="0"/>
          </a:p>
        </p:txBody>
      </p:sp>
      <p:sp>
        <p:nvSpPr>
          <p:cNvPr id="37894"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grpSp>
        <p:nvGrpSpPr>
          <p:cNvPr id="53254" name="Group 5"/>
          <p:cNvGrpSpPr>
            <a:grpSpLocks/>
          </p:cNvGrpSpPr>
          <p:nvPr/>
        </p:nvGrpSpPr>
        <p:grpSpPr bwMode="auto">
          <a:xfrm>
            <a:off x="762000" y="1828800"/>
            <a:ext cx="4343400" cy="4456113"/>
            <a:chOff x="1251" y="1329"/>
            <a:chExt cx="3616" cy="2518"/>
          </a:xfrm>
        </p:grpSpPr>
        <p:pic>
          <p:nvPicPr>
            <p:cNvPr id="37895" name="Picture 6"/>
            <p:cNvPicPr>
              <a:picLocks noChangeArrowheads="1"/>
            </p:cNvPicPr>
            <p:nvPr/>
          </p:nvPicPr>
          <p:blipFill>
            <a:blip r:embed="rId3"/>
            <a:srcRect/>
            <a:stretch>
              <a:fillRect/>
            </a:stretch>
          </p:blipFill>
          <p:spPr bwMode="auto">
            <a:xfrm>
              <a:off x="1251" y="1329"/>
              <a:ext cx="3616" cy="251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7896" name="Rectangle 7"/>
            <p:cNvSpPr>
              <a:spLocks noChangeArrowheads="1"/>
            </p:cNvSpPr>
            <p:nvPr/>
          </p:nvSpPr>
          <p:spPr bwMode="auto">
            <a:xfrm>
              <a:off x="1346" y="1395"/>
              <a:ext cx="3338" cy="229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dirty="0">
                <a:solidFill>
                  <a:srgbClr val="000000"/>
                </a:solidFill>
                <a:latin typeface="Times New Roman" charset="0"/>
                <a:ea typeface="ＭＳ Ｐゴシック" charset="0"/>
              </a:endParaRPr>
            </a:p>
          </p:txBody>
        </p:sp>
      </p:grpSp>
    </p:spTree>
    <p:extLst>
      <p:ext uri="{BB962C8B-B14F-4D97-AF65-F5344CB8AC3E}">
        <p14:creationId xmlns:p14="http://schemas.microsoft.com/office/powerpoint/2010/main" val="83992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7891">
                                            <p:txEl>
                                              <p:pRg st="3" end="3"/>
                                            </p:txEl>
                                          </p:spTgt>
                                        </p:tgtEl>
                                        <p:attrNameLst>
                                          <p:attrName>style.visibility</p:attrName>
                                        </p:attrNameLst>
                                      </p:cBhvr>
                                      <p:to>
                                        <p:strVal val="visible"/>
                                      </p:to>
                                    </p:set>
                                    <p:anim calcmode="lin" valueType="num">
                                      <p:cBhvr additive="base">
                                        <p:cTn id="25"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7891">
                                            <p:txEl>
                                              <p:pRg st="4" end="4"/>
                                            </p:txEl>
                                          </p:spTgt>
                                        </p:tgtEl>
                                        <p:attrNameLst>
                                          <p:attrName>style.visibility</p:attrName>
                                        </p:attrNameLst>
                                      </p:cBhvr>
                                      <p:to>
                                        <p:strVal val="visible"/>
                                      </p:to>
                                    </p:set>
                                    <p:anim calcmode="lin" valueType="num">
                                      <p:cBhvr additive="base">
                                        <p:cTn id="31"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BVM</a:t>
            </a:r>
          </a:p>
        </p:txBody>
      </p:sp>
      <p:pic>
        <p:nvPicPr>
          <p:cNvPr id="54275" name="Picture 5"/>
          <p:cNvPicPr>
            <a:picLocks noGrp="1" noChangeArrowheads="1"/>
          </p:cNvPicPr>
          <p:nvPr>
            <p:ph type="clipArt" sz="half" idx="1"/>
          </p:nvPr>
        </p:nvPicPr>
        <p:blipFill>
          <a:blip r:embed="rId3" cstate="print">
            <a:extLst>
              <a:ext uri="{28A0092B-C50C-407E-A947-70E740481C1C}">
                <a14:useLocalDpi xmlns:a14="http://schemas.microsoft.com/office/drawing/2010/main" val="0"/>
              </a:ext>
            </a:extLst>
          </a:blip>
          <a:srcRect/>
          <a:stretch>
            <a:fillRect/>
          </a:stretch>
        </p:blipFill>
        <p:spPr>
          <a:xfrm>
            <a:off x="609600" y="1905000"/>
            <a:ext cx="3886200" cy="4267200"/>
          </a:xfrm>
          <a:noFill/>
          <a:extLst>
            <a:ext uri="{909E8E84-426E-40DD-AFC4-6F175D3DCCD1}">
              <a14:hiddenFill xmlns:a14="http://schemas.microsoft.com/office/drawing/2010/main">
                <a:solidFill>
                  <a:srgbClr val="00CC99"/>
                </a:solidFill>
              </a14:hiddenFill>
            </a:ext>
          </a:extLst>
        </p:spPr>
      </p:pic>
      <p:sp>
        <p:nvSpPr>
          <p:cNvPr id="54276" name="Rectangle 4"/>
          <p:cNvSpPr>
            <a:spLocks noGrp="1" noChangeArrowheads="1"/>
          </p:cNvSpPr>
          <p:nvPr>
            <p:ph type="body" sz="half" idx="2"/>
          </p:nvPr>
        </p:nvSpPr>
        <p:spPr>
          <a:xfrm>
            <a:off x="4419600" y="1752600"/>
            <a:ext cx="4267200" cy="4419600"/>
          </a:xfrm>
        </p:spPr>
        <p:txBody>
          <a:bodyPr>
            <a:normAutofit/>
          </a:bodyPr>
          <a:lstStyle/>
          <a:p>
            <a:pPr>
              <a:lnSpc>
                <a:spcPct val="90000"/>
              </a:lnSpc>
              <a:buFont typeface="Wingdings" pitchFamily="2" charset="2"/>
              <a:buChar char="n"/>
            </a:pPr>
            <a:r>
              <a:rPr lang="en-US" smtClean="0"/>
              <a:t>Use the correct size for the patient</a:t>
            </a:r>
          </a:p>
          <a:p>
            <a:pPr>
              <a:lnSpc>
                <a:spcPct val="90000"/>
              </a:lnSpc>
              <a:buFont typeface="Wingdings" pitchFamily="2" charset="2"/>
              <a:buChar char="n"/>
            </a:pPr>
            <a:r>
              <a:rPr lang="en-US" smtClean="0"/>
              <a:t>Place the top of the mask over the bridge of the patients nose then lower the mask over the mouth and upper chin</a:t>
            </a:r>
          </a:p>
          <a:p>
            <a:pPr>
              <a:lnSpc>
                <a:spcPct val="90000"/>
              </a:lnSpc>
              <a:buFont typeface="Wingdings" pitchFamily="2" charset="2"/>
              <a:buChar char="n"/>
            </a:pPr>
            <a:r>
              <a:rPr lang="en-US" smtClean="0"/>
              <a:t>Squeeze the bag once every 5 seconds (adult), every 3 seconds (Paeds)</a:t>
            </a:r>
          </a:p>
          <a:p>
            <a:pPr>
              <a:lnSpc>
                <a:spcPct val="90000"/>
              </a:lnSpc>
              <a:buFont typeface="Wingdings" pitchFamily="2" charset="2"/>
              <a:buChar char="n"/>
            </a:pPr>
            <a:r>
              <a:rPr lang="en-US" smtClean="0"/>
              <a:t>Release pressure and let pt exhale passively</a:t>
            </a:r>
          </a:p>
        </p:txBody>
      </p:sp>
      <p:sp>
        <p:nvSpPr>
          <p:cNvPr id="38917" name="Footer Placeholder 1"/>
          <p:cNvSpPr>
            <a:spLocks noGrp="1"/>
          </p:cNvSpPr>
          <p:nvPr>
            <p:ph type="ftr" sz="quarter" idx="11"/>
          </p:nvPr>
        </p:nvSpPr>
        <p:spPr>
          <a:xfrm>
            <a:off x="28575" y="638175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54943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dirty="0" smtClean="0"/>
              <a:t>Definitive Airway</a:t>
            </a:r>
            <a:endParaRPr lang="en-CA" dirty="0"/>
          </a:p>
        </p:txBody>
      </p:sp>
      <p:sp>
        <p:nvSpPr>
          <p:cNvPr id="55299" name="Rectangle 3"/>
          <p:cNvSpPr>
            <a:spLocks noGrp="1" noChangeArrowheads="1"/>
          </p:cNvSpPr>
          <p:nvPr>
            <p:ph idx="1"/>
          </p:nvPr>
        </p:nvSpPr>
        <p:spPr/>
        <p:txBody>
          <a:bodyPr>
            <a:normAutofit/>
          </a:bodyPr>
          <a:lstStyle/>
          <a:p>
            <a:pPr>
              <a:buFont typeface="Wingdings" pitchFamily="2" charset="2"/>
              <a:buChar char="q"/>
            </a:pPr>
            <a:r>
              <a:rPr lang="en-US" dirty="0" smtClean="0"/>
              <a:t>For resuscitation patients, a definitive airway is frequently</a:t>
            </a:r>
          </a:p>
          <a:p>
            <a:pPr marL="114300" indent="0">
              <a:buNone/>
            </a:pPr>
            <a:r>
              <a:rPr lang="en-US" dirty="0"/>
              <a:t> </a:t>
            </a:r>
            <a:r>
              <a:rPr lang="en-US" dirty="0" smtClean="0"/>
              <a:t>   indicated.</a:t>
            </a:r>
          </a:p>
          <a:p>
            <a:pPr marL="114300" indent="0">
              <a:buNone/>
            </a:pPr>
            <a:r>
              <a:rPr lang="en-US" dirty="0"/>
              <a:t> </a:t>
            </a:r>
            <a:r>
              <a:rPr lang="en-US" dirty="0" smtClean="0"/>
              <a:t>   Ex. decreased LOC, anticipated airway       </a:t>
            </a:r>
          </a:p>
          <a:p>
            <a:pPr marL="114300" indent="0">
              <a:buNone/>
            </a:pPr>
            <a:r>
              <a:rPr lang="en-US" dirty="0"/>
              <a:t> </a:t>
            </a:r>
            <a:r>
              <a:rPr lang="en-US" dirty="0" smtClean="0"/>
              <a:t>         compromise/obstruction,  anticipated muscle paralysis,</a:t>
            </a:r>
          </a:p>
          <a:p>
            <a:pPr marL="114300" indent="0">
              <a:buNone/>
            </a:pPr>
            <a:r>
              <a:rPr lang="en-US" dirty="0"/>
              <a:t> </a:t>
            </a:r>
            <a:r>
              <a:rPr lang="en-US" dirty="0" smtClean="0"/>
              <a:t>         expected delivery of extended positive pressure   </a:t>
            </a:r>
          </a:p>
          <a:p>
            <a:pPr marL="114300" indent="0">
              <a:buNone/>
            </a:pPr>
            <a:r>
              <a:rPr lang="en-US" dirty="0"/>
              <a:t> </a:t>
            </a:r>
            <a:r>
              <a:rPr lang="en-US" dirty="0" smtClean="0"/>
              <a:t>         ventilation</a:t>
            </a:r>
          </a:p>
          <a:p>
            <a:pPr>
              <a:buFont typeface="Wingdings" pitchFamily="2" charset="2"/>
              <a:buChar char="q"/>
            </a:pPr>
            <a:r>
              <a:rPr lang="en-US" dirty="0"/>
              <a:t> </a:t>
            </a:r>
            <a:r>
              <a:rPr lang="en-US" dirty="0" smtClean="0"/>
              <a:t>When this is completed in the community, EMS would consider an endotracheal tube. When that is too difficult to</a:t>
            </a:r>
          </a:p>
          <a:p>
            <a:pPr marL="114300" indent="0">
              <a:buNone/>
            </a:pPr>
            <a:r>
              <a:rPr lang="en-US" dirty="0" smtClean="0"/>
              <a:t>    insert, they may consider a laryngeal mask airway, King </a:t>
            </a:r>
          </a:p>
          <a:p>
            <a:pPr marL="114300" indent="0">
              <a:buNone/>
            </a:pPr>
            <a:r>
              <a:rPr lang="en-US" dirty="0"/>
              <a:t> </a:t>
            </a:r>
            <a:r>
              <a:rPr lang="en-US" dirty="0" smtClean="0"/>
              <a:t>   combo, or  </a:t>
            </a:r>
            <a:r>
              <a:rPr lang="en-US" dirty="0" err="1"/>
              <a:t>C</a:t>
            </a:r>
            <a:r>
              <a:rPr lang="en-US" dirty="0" err="1" smtClean="0"/>
              <a:t>ombitube</a:t>
            </a:r>
            <a:r>
              <a:rPr lang="en-US" dirty="0" smtClean="0"/>
              <a:t>.</a:t>
            </a:r>
          </a:p>
          <a:p>
            <a:pPr>
              <a:buFont typeface="Wingdings" pitchFamily="2" charset="2"/>
              <a:buChar char="q"/>
            </a:pPr>
            <a:endParaRPr lang="en-US" dirty="0" smtClean="0"/>
          </a:p>
          <a:p>
            <a:pPr>
              <a:buFont typeface="Wingdings" pitchFamily="2" charset="2"/>
              <a:buChar char="q"/>
            </a:pPr>
            <a:endParaRPr lang="en-US" dirty="0" smtClean="0"/>
          </a:p>
          <a:p>
            <a:pPr marL="114300" indent="0">
              <a:buNone/>
            </a:pPr>
            <a:endParaRPr lang="en-US" dirty="0"/>
          </a:p>
          <a:p>
            <a:pPr marL="114300" indent="0">
              <a:buNone/>
            </a:pPr>
            <a:endParaRPr lang="en-US" dirty="0" smtClean="0"/>
          </a:p>
          <a:p>
            <a:pPr>
              <a:buFont typeface="Wingdings" pitchFamily="2" charset="2"/>
              <a:buNone/>
            </a:pPr>
            <a:endParaRPr lang="en-US" dirty="0" smtClean="0"/>
          </a:p>
          <a:p>
            <a:pPr marL="411480" lvl="1" indent="0">
              <a:buNone/>
            </a:pPr>
            <a:endParaRPr lang="en-CA" dirty="0" smtClean="0"/>
          </a:p>
        </p:txBody>
      </p:sp>
      <p:sp>
        <p:nvSpPr>
          <p:cNvPr id="40964" name="Footer Placeholder 1"/>
          <p:cNvSpPr>
            <a:spLocks noGrp="1"/>
          </p:cNvSpPr>
          <p:nvPr>
            <p:ph type="ftr" sz="quarter" idx="11"/>
          </p:nvPr>
        </p:nvSpPr>
        <p:spPr>
          <a:xfrm>
            <a:off x="0" y="6381750"/>
            <a:ext cx="34290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3837941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80" name="Footer Placeholder 1"/>
          <p:cNvSpPr>
            <a:spLocks noGrp="1"/>
          </p:cNvSpPr>
          <p:nvPr>
            <p:ph type="ftr"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54274" name="Rectangle 2"/>
          <p:cNvSpPr>
            <a:spLocks noGrp="1" noChangeArrowheads="1"/>
          </p:cNvSpPr>
          <p:nvPr>
            <p:ph type="title" idx="4294967295"/>
          </p:nvPr>
        </p:nvSpPr>
        <p:spPr>
          <a:xfrm>
            <a:off x="981075" y="862013"/>
            <a:ext cx="8162925" cy="762000"/>
          </a:xfrm>
        </p:spPr>
        <p:txBody>
          <a:bodyPr/>
          <a:lstStyle/>
          <a:p>
            <a:pPr fontAlgn="auto">
              <a:spcAft>
                <a:spcPts val="0"/>
              </a:spcAft>
              <a:defRPr/>
            </a:pPr>
            <a:r>
              <a:rPr lang="en-US" dirty="0"/>
              <a:t>Advanced Airways</a:t>
            </a:r>
          </a:p>
        </p:txBody>
      </p:sp>
      <p:sp>
        <p:nvSpPr>
          <p:cNvPr id="73731" name="Rectangle 3"/>
          <p:cNvSpPr>
            <a:spLocks noGrp="1" noChangeArrowheads="1"/>
          </p:cNvSpPr>
          <p:nvPr>
            <p:ph type="body" sz="half" idx="4294967295"/>
          </p:nvPr>
        </p:nvSpPr>
        <p:spPr>
          <a:xfrm>
            <a:off x="0" y="1905000"/>
            <a:ext cx="3978275" cy="4191000"/>
          </a:xfrm>
        </p:spPr>
        <p:txBody>
          <a:bodyPr/>
          <a:lstStyle/>
          <a:p>
            <a:pPr>
              <a:buFont typeface="Wingdings" pitchFamily="2" charset="2"/>
              <a:buNone/>
            </a:pPr>
            <a:r>
              <a:rPr lang="en-US" sz="2800" dirty="0" smtClean="0"/>
              <a:t> </a:t>
            </a:r>
          </a:p>
        </p:txBody>
      </p:sp>
      <p:sp>
        <p:nvSpPr>
          <p:cNvPr id="54276" name="Rectangle 4"/>
          <p:cNvSpPr>
            <a:spLocks noChangeArrowheads="1"/>
          </p:cNvSpPr>
          <p:nvPr/>
        </p:nvSpPr>
        <p:spPr bwMode="auto">
          <a:xfrm>
            <a:off x="-49213" y="210343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52352">
            <a:spAutoFit/>
          </a:bodyPr>
          <a:lstStyle/>
          <a:p>
            <a:pPr>
              <a:defRPr/>
            </a:pPr>
            <a:endParaRPr lang="en-US">
              <a:latin typeface="Verdana" charset="0"/>
              <a:ea typeface="ＭＳ Ｐゴシック" charset="0"/>
            </a:endParaRPr>
          </a:p>
        </p:txBody>
      </p:sp>
      <p:pic>
        <p:nvPicPr>
          <p:cNvPr id="73735" name="Picture 6" descr="anesthesia_glossary-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019" y="76200"/>
            <a:ext cx="2560638" cy="32766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73736" name="Picture 8" descr="combi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714500"/>
            <a:ext cx="2697163" cy="30480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819400"/>
            <a:ext cx="23622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780973"/>
            <a:ext cx="1225015" cy="369332"/>
          </a:xfrm>
          <a:prstGeom prst="rect">
            <a:avLst/>
          </a:prstGeom>
          <a:noFill/>
        </p:spPr>
        <p:txBody>
          <a:bodyPr wrap="none" rtlCol="0">
            <a:spAutoFit/>
          </a:bodyPr>
          <a:lstStyle/>
          <a:p>
            <a:r>
              <a:rPr lang="en-US" dirty="0" err="1" smtClean="0"/>
              <a:t>Combitube</a:t>
            </a:r>
            <a:endParaRPr lang="en-US" dirty="0"/>
          </a:p>
        </p:txBody>
      </p:sp>
      <p:sp>
        <p:nvSpPr>
          <p:cNvPr id="4" name="TextBox 3"/>
          <p:cNvSpPr txBox="1"/>
          <p:nvPr/>
        </p:nvSpPr>
        <p:spPr>
          <a:xfrm>
            <a:off x="6801807" y="3352800"/>
            <a:ext cx="612668" cy="369332"/>
          </a:xfrm>
          <a:prstGeom prst="rect">
            <a:avLst/>
          </a:prstGeom>
          <a:noFill/>
        </p:spPr>
        <p:txBody>
          <a:bodyPr wrap="none" rtlCol="0">
            <a:spAutoFit/>
          </a:bodyPr>
          <a:lstStyle/>
          <a:p>
            <a:r>
              <a:rPr lang="en-US" dirty="0" smtClean="0"/>
              <a:t>LMA</a:t>
            </a:r>
            <a:endParaRPr lang="en-US" dirty="0"/>
          </a:p>
        </p:txBody>
      </p:sp>
      <p:sp>
        <p:nvSpPr>
          <p:cNvPr id="5" name="TextBox 4"/>
          <p:cNvSpPr txBox="1"/>
          <p:nvPr/>
        </p:nvSpPr>
        <p:spPr>
          <a:xfrm>
            <a:off x="4228475" y="6198177"/>
            <a:ext cx="588623" cy="369332"/>
          </a:xfrm>
          <a:prstGeom prst="rect">
            <a:avLst/>
          </a:prstGeom>
          <a:noFill/>
        </p:spPr>
        <p:txBody>
          <a:bodyPr wrap="none" rtlCol="0">
            <a:spAutoFit/>
          </a:bodyPr>
          <a:lstStyle/>
          <a:p>
            <a:r>
              <a:rPr lang="en-US" dirty="0" smtClean="0"/>
              <a:t>King</a:t>
            </a:r>
            <a:endParaRPr lang="en-US" dirty="0"/>
          </a:p>
        </p:txBody>
      </p:sp>
    </p:spTree>
    <p:extLst>
      <p:ext uri="{BB962C8B-B14F-4D97-AF65-F5344CB8AC3E}">
        <p14:creationId xmlns:p14="http://schemas.microsoft.com/office/powerpoint/2010/main" val="3281256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a:xfrm>
            <a:off x="871538" y="862013"/>
            <a:ext cx="8162925" cy="762000"/>
          </a:xfrm>
        </p:spPr>
        <p:txBody>
          <a:bodyPr/>
          <a:lstStyle/>
          <a:p>
            <a:pPr fontAlgn="auto">
              <a:spcAft>
                <a:spcPts val="0"/>
              </a:spcAft>
              <a:defRPr/>
            </a:pPr>
            <a:r>
              <a:rPr lang="en-US"/>
              <a:t>LMA- laryngeal mask airway</a:t>
            </a:r>
          </a:p>
        </p:txBody>
      </p:sp>
      <p:sp>
        <p:nvSpPr>
          <p:cNvPr id="74755" name="Rectangle 1027"/>
          <p:cNvSpPr>
            <a:spLocks noGrp="1" noChangeArrowheads="1"/>
          </p:cNvSpPr>
          <p:nvPr>
            <p:ph idx="1"/>
          </p:nvPr>
        </p:nvSpPr>
        <p:spPr/>
        <p:txBody>
          <a:bodyPr/>
          <a:lstStyle/>
          <a:p>
            <a:pPr>
              <a:buFont typeface="Wingdings" pitchFamily="2" charset="2"/>
              <a:buNone/>
            </a:pPr>
            <a:r>
              <a:rPr lang="en-US" smtClean="0"/>
              <a:t>  </a:t>
            </a:r>
          </a:p>
        </p:txBody>
      </p:sp>
      <p:sp>
        <p:nvSpPr>
          <p:cNvPr id="55301" name="Footer Placeholder 1"/>
          <p:cNvSpPr>
            <a:spLocks noGrp="1"/>
          </p:cNvSpPr>
          <p:nvPr>
            <p:ph type="ftr" sz="quarter" idx="11"/>
          </p:nvPr>
        </p:nvSpPr>
        <p:spPr>
          <a:xfrm>
            <a:off x="0" y="6391275"/>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74757" name="Picture 1029" descr="LMA-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05000"/>
            <a:ext cx="5257800" cy="46005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48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smtClean="0"/>
              <a:t>Upper Airway</a:t>
            </a:r>
            <a:endParaRPr lang="en-US" dirty="0"/>
          </a:p>
        </p:txBody>
      </p:sp>
      <p:sp>
        <p:nvSpPr>
          <p:cNvPr id="10243" name="Footer Placeholder 2"/>
          <p:cNvSpPr>
            <a:spLocks noGrp="1"/>
          </p:cNvSpPr>
          <p:nvPr>
            <p:ph type="ftr" sz="quarter" idx="11"/>
          </p:nvPr>
        </p:nvSpPr>
        <p:spPr bwMode="auto">
          <a:xfrm>
            <a:off x="457200" y="6248400"/>
            <a:ext cx="3886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102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981200"/>
            <a:ext cx="3194050"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Box 3"/>
          <p:cNvSpPr txBox="1">
            <a:spLocks noChangeArrowheads="1"/>
          </p:cNvSpPr>
          <p:nvPr/>
        </p:nvSpPr>
        <p:spPr bwMode="auto">
          <a:xfrm>
            <a:off x="381000" y="1981200"/>
            <a:ext cx="44958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dirty="0"/>
              <a:t>Upper airway structures include the entrance (mouth, nose) to trachea.</a:t>
            </a:r>
          </a:p>
          <a:p>
            <a:pPr eaLnBrk="1" hangingPunct="1"/>
            <a:endParaRPr lang="en-US" dirty="0"/>
          </a:p>
          <a:p>
            <a:pPr eaLnBrk="1" hangingPunct="1"/>
            <a:r>
              <a:rPr lang="en-US" dirty="0"/>
              <a:t>The larynx is most heavily </a:t>
            </a:r>
          </a:p>
          <a:p>
            <a:pPr eaLnBrk="1" hangingPunct="1"/>
            <a:r>
              <a:rPr lang="en-US" dirty="0" smtClean="0"/>
              <a:t>innervated </a:t>
            </a:r>
            <a:r>
              <a:rPr lang="en-US" dirty="0"/>
              <a:t>by vagus nerve. </a:t>
            </a:r>
            <a:r>
              <a:rPr lang="en-US" dirty="0" smtClean="0"/>
              <a:t>Stimulation can cause bradycardia in children. It can also cause spasm.</a:t>
            </a:r>
          </a:p>
        </p:txBody>
      </p:sp>
    </p:spTree>
    <p:extLst>
      <p:ext uri="{BB962C8B-B14F-4D97-AF65-F5344CB8AC3E}">
        <p14:creationId xmlns:p14="http://schemas.microsoft.com/office/powerpoint/2010/main" val="3859666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871538" y="854075"/>
            <a:ext cx="8162925" cy="769938"/>
          </a:xfrm>
        </p:spPr>
        <p:txBody>
          <a:bodyPr/>
          <a:lstStyle/>
          <a:p>
            <a:pPr fontAlgn="auto">
              <a:spcAft>
                <a:spcPts val="0"/>
              </a:spcAft>
              <a:defRPr/>
            </a:pPr>
            <a:r>
              <a:rPr lang="en-US"/>
              <a:t>LMA Insertion Video</a:t>
            </a:r>
          </a:p>
        </p:txBody>
      </p:sp>
      <p:sp>
        <p:nvSpPr>
          <p:cNvPr id="75779" name="Content Placeholder 2"/>
          <p:cNvSpPr>
            <a:spLocks noGrp="1"/>
          </p:cNvSpPr>
          <p:nvPr>
            <p:ph idx="1"/>
          </p:nvPr>
        </p:nvSpPr>
        <p:spPr/>
        <p:txBody>
          <a:bodyPr/>
          <a:lstStyle/>
          <a:p>
            <a:pPr>
              <a:buFont typeface="Wingdings" pitchFamily="2" charset="2"/>
              <a:buChar char="n"/>
            </a:pPr>
            <a:endParaRPr lang="en-US" dirty="0" smtClean="0">
              <a:hlinkClick r:id=""/>
            </a:endParaRPr>
          </a:p>
          <a:p>
            <a:pPr>
              <a:buFont typeface="Wingdings" pitchFamily="2" charset="2"/>
              <a:buChar char="n"/>
            </a:pPr>
            <a:endParaRPr lang="en-US" dirty="0" smtClean="0">
              <a:hlinkClick r:id=""/>
            </a:endParaRPr>
          </a:p>
          <a:p>
            <a:pPr>
              <a:buFont typeface="Wingdings" pitchFamily="2" charset="2"/>
              <a:buChar char="n"/>
            </a:pPr>
            <a:r>
              <a:rPr lang="en-US" dirty="0" smtClean="0">
                <a:hlinkClick r:id=""/>
              </a:rPr>
              <a:t>http://www.youtube.com/watch?v=96e46PyARaU</a:t>
            </a:r>
            <a:endParaRPr lang="en-US" dirty="0" smtClean="0"/>
          </a:p>
          <a:p>
            <a:pPr>
              <a:buFont typeface="Wingdings" pitchFamily="2" charset="2"/>
              <a:buChar char="n"/>
            </a:pPr>
            <a:endParaRPr lang="en-US" dirty="0" smtClean="0"/>
          </a:p>
        </p:txBody>
      </p:sp>
      <p:sp>
        <p:nvSpPr>
          <p:cNvPr id="56324" name="Footer Placeholder 3"/>
          <p:cNvSpPr>
            <a:spLocks noGrp="1"/>
          </p:cNvSpPr>
          <p:nvPr>
            <p:ph type="ftr" sz="quarter" idx="11"/>
          </p:nvPr>
        </p:nvSpPr>
        <p:spPr>
          <a:xfrm>
            <a:off x="0"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2" name="TextBox 1"/>
          <p:cNvSpPr txBox="1"/>
          <p:nvPr/>
        </p:nvSpPr>
        <p:spPr>
          <a:xfrm>
            <a:off x="685800" y="5334000"/>
            <a:ext cx="7736862" cy="954107"/>
          </a:xfrm>
          <a:prstGeom prst="rect">
            <a:avLst/>
          </a:prstGeom>
          <a:noFill/>
        </p:spPr>
        <p:txBody>
          <a:bodyPr wrap="none" rtlCol="0">
            <a:spAutoFit/>
          </a:bodyPr>
          <a:lstStyle/>
          <a:p>
            <a:r>
              <a:rPr lang="en-US" sz="2800" dirty="0" smtClean="0"/>
              <a:t>LMAs found in difficult airway cart</a:t>
            </a:r>
          </a:p>
          <a:p>
            <a:r>
              <a:rPr lang="en-US" sz="2800" dirty="0" smtClean="0"/>
              <a:t>At UH: Pediatric LMAs found in </a:t>
            </a:r>
            <a:r>
              <a:rPr lang="en-US" sz="2800" dirty="0" err="1" smtClean="0"/>
              <a:t>Resus</a:t>
            </a:r>
            <a:r>
              <a:rPr lang="en-US" sz="2800" dirty="0" smtClean="0"/>
              <a:t> 3 bedside cart</a:t>
            </a:r>
            <a:endParaRPr lang="en-US" sz="2800" dirty="0"/>
          </a:p>
        </p:txBody>
      </p:sp>
    </p:spTree>
    <p:extLst>
      <p:ext uri="{BB962C8B-B14F-4D97-AF65-F5344CB8AC3E}">
        <p14:creationId xmlns:p14="http://schemas.microsoft.com/office/powerpoint/2010/main" val="103333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Combitube</a:t>
            </a:r>
          </a:p>
        </p:txBody>
      </p:sp>
      <p:sp>
        <p:nvSpPr>
          <p:cNvPr id="76803" name="Rectangle 3"/>
          <p:cNvSpPr>
            <a:spLocks noGrp="1" noChangeArrowheads="1"/>
          </p:cNvSpPr>
          <p:nvPr>
            <p:ph idx="1"/>
          </p:nvPr>
        </p:nvSpPr>
        <p:spPr/>
        <p:txBody>
          <a:bodyPr/>
          <a:lstStyle/>
          <a:p>
            <a:pPr>
              <a:buFont typeface="Wingdings" pitchFamily="2" charset="2"/>
              <a:buNone/>
            </a:pPr>
            <a:r>
              <a:rPr lang="en-US" smtClean="0"/>
              <a:t> </a:t>
            </a:r>
          </a:p>
        </p:txBody>
      </p:sp>
      <p:sp>
        <p:nvSpPr>
          <p:cNvPr id="57350" name="Footer Placeholder 1"/>
          <p:cNvSpPr>
            <a:spLocks noGrp="1"/>
          </p:cNvSpPr>
          <p:nvPr>
            <p:ph type="ftr" sz="quarter" idx="11"/>
          </p:nvPr>
        </p:nvSpPr>
        <p:spPr>
          <a:xfrm>
            <a:off x="19050" y="63627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76805" name="Picture 7" descr="combi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830512"/>
            <a:ext cx="4537075" cy="24923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76806" name="Picture 9" descr="atemwegmanagen_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3" y="2209800"/>
            <a:ext cx="3305175" cy="37338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19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a:xfrm>
            <a:off x="871538" y="854075"/>
            <a:ext cx="8162925" cy="769938"/>
          </a:xfrm>
        </p:spPr>
        <p:txBody>
          <a:bodyPr/>
          <a:lstStyle/>
          <a:p>
            <a:pPr fontAlgn="auto">
              <a:spcAft>
                <a:spcPts val="0"/>
              </a:spcAft>
              <a:defRPr/>
            </a:pPr>
            <a:r>
              <a:rPr lang="en-US"/>
              <a:t>Combitube Insertion Video</a:t>
            </a:r>
          </a:p>
        </p:txBody>
      </p:sp>
      <p:sp>
        <p:nvSpPr>
          <p:cNvPr id="77827" name="Content Placeholder 2"/>
          <p:cNvSpPr>
            <a:spLocks noGrp="1"/>
          </p:cNvSpPr>
          <p:nvPr>
            <p:ph idx="1"/>
          </p:nvPr>
        </p:nvSpPr>
        <p:spPr/>
        <p:txBody>
          <a:bodyPr/>
          <a:lstStyle/>
          <a:p>
            <a:endParaRPr lang="en-US" smtClean="0">
              <a:ea typeface="ＭＳ Ｐゴシック" pitchFamily="-84" charset="-128"/>
              <a:hlinkClick r:id=""/>
            </a:endParaRPr>
          </a:p>
          <a:p>
            <a:endParaRPr lang="en-US" smtClean="0">
              <a:ea typeface="ＭＳ Ｐゴシック" pitchFamily="-84" charset="-128"/>
              <a:hlinkClick r:id=""/>
            </a:endParaRPr>
          </a:p>
          <a:p>
            <a:r>
              <a:rPr lang="en-US" smtClean="0">
                <a:ea typeface="ＭＳ Ｐゴシック" pitchFamily="-84" charset="-128"/>
                <a:hlinkClick r:id="rId3"/>
              </a:rPr>
              <a:t>http://www.youtube.com/watch?v=Je418vwetZM</a:t>
            </a:r>
            <a:endParaRPr lang="en-US" smtClean="0">
              <a:ea typeface="ＭＳ Ｐゴシック" pitchFamily="-84" charset="-128"/>
            </a:endParaRPr>
          </a:p>
          <a:p>
            <a:endParaRPr lang="en-US" smtClean="0">
              <a:ea typeface="ＭＳ Ｐゴシック" pitchFamily="-84" charset="-128"/>
            </a:endParaRPr>
          </a:p>
        </p:txBody>
      </p:sp>
      <p:sp>
        <p:nvSpPr>
          <p:cNvPr id="58372" name="Footer Placeholder 3"/>
          <p:cNvSpPr>
            <a:spLocks noGrp="1"/>
          </p:cNvSpPr>
          <p:nvPr>
            <p:ph type="ftr" sz="quarter" idx="11"/>
          </p:nvPr>
        </p:nvSpPr>
        <p:spPr>
          <a:xfrm>
            <a:off x="28575" y="64008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3500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dirty="0" smtClean="0"/>
              <a:t>King Airway</a:t>
            </a:r>
            <a:endParaRPr lang="en-US" sz="6000"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3075"/>
            <a:ext cx="2362200" cy="3371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209800" y="1828800"/>
            <a:ext cx="1447800" cy="76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10000" y="1743075"/>
            <a:ext cx="1968296" cy="369332"/>
          </a:xfrm>
          <a:prstGeom prst="rect">
            <a:avLst/>
          </a:prstGeom>
          <a:noFill/>
        </p:spPr>
        <p:txBody>
          <a:bodyPr wrap="none" rtlCol="0">
            <a:spAutoFit/>
          </a:bodyPr>
          <a:lstStyle/>
          <a:p>
            <a:r>
              <a:rPr lang="en-US" dirty="0" smtClean="0"/>
              <a:t>Color indicates size</a:t>
            </a:r>
            <a:endParaRPr lang="en-US" dirty="0"/>
          </a:p>
        </p:txBody>
      </p:sp>
      <p:cxnSp>
        <p:nvCxnSpPr>
          <p:cNvPr id="8" name="Straight Arrow Connector 7"/>
          <p:cNvCxnSpPr/>
          <p:nvPr/>
        </p:nvCxnSpPr>
        <p:spPr>
          <a:xfrm>
            <a:off x="2590800" y="3733800"/>
            <a:ext cx="1219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86200" y="3581400"/>
            <a:ext cx="3733800" cy="646331"/>
          </a:xfrm>
          <a:prstGeom prst="rect">
            <a:avLst/>
          </a:prstGeom>
          <a:noFill/>
        </p:spPr>
        <p:txBody>
          <a:bodyPr wrap="square" rtlCol="0">
            <a:spAutoFit/>
          </a:bodyPr>
          <a:lstStyle/>
          <a:p>
            <a:r>
              <a:rPr lang="en-US" dirty="0"/>
              <a:t>6</a:t>
            </a:r>
            <a:r>
              <a:rPr lang="en-US" dirty="0" smtClean="0"/>
              <a:t>0 mL </a:t>
            </a:r>
            <a:r>
              <a:rPr lang="en-US" dirty="0" err="1" smtClean="0"/>
              <a:t>leur</a:t>
            </a:r>
            <a:r>
              <a:rPr lang="en-US" dirty="0" smtClean="0"/>
              <a:t>-lock syringe inflates both</a:t>
            </a:r>
          </a:p>
          <a:p>
            <a:r>
              <a:rPr lang="en-US" dirty="0" smtClean="0"/>
              <a:t>balloons simultaneously</a:t>
            </a:r>
            <a:endParaRPr lang="en-US" dirty="0"/>
          </a:p>
        </p:txBody>
      </p:sp>
      <p:sp>
        <p:nvSpPr>
          <p:cNvPr id="10" name="TextBox 9"/>
          <p:cNvSpPr txBox="1"/>
          <p:nvPr/>
        </p:nvSpPr>
        <p:spPr>
          <a:xfrm>
            <a:off x="1905000" y="5715000"/>
            <a:ext cx="4146969" cy="369332"/>
          </a:xfrm>
          <a:prstGeom prst="rect">
            <a:avLst/>
          </a:prstGeom>
          <a:noFill/>
        </p:spPr>
        <p:txBody>
          <a:bodyPr wrap="none" rtlCol="0">
            <a:spAutoFit/>
          </a:bodyPr>
          <a:lstStyle/>
          <a:p>
            <a:r>
              <a:rPr lang="en-US" dirty="0" smtClean="0"/>
              <a:t>Cannot be used for people &lt; 4 ft. in length</a:t>
            </a:r>
            <a:endParaRPr lang="en-US" dirty="0"/>
          </a:p>
        </p:txBody>
      </p:sp>
    </p:spTree>
    <p:extLst>
      <p:ext uri="{BB962C8B-B14F-4D97-AF65-F5344CB8AC3E}">
        <p14:creationId xmlns:p14="http://schemas.microsoft.com/office/powerpoint/2010/main" val="377531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871538" y="862013"/>
            <a:ext cx="8162925" cy="762000"/>
          </a:xfrm>
        </p:spPr>
        <p:txBody>
          <a:bodyPr/>
          <a:lstStyle/>
          <a:p>
            <a:pPr fontAlgn="auto">
              <a:spcAft>
                <a:spcPts val="0"/>
              </a:spcAft>
              <a:defRPr/>
            </a:pPr>
            <a:r>
              <a:rPr lang="en-US" dirty="0"/>
              <a:t>Intubation</a:t>
            </a:r>
            <a:endParaRPr lang="en-CA" dirty="0"/>
          </a:p>
        </p:txBody>
      </p:sp>
      <p:sp>
        <p:nvSpPr>
          <p:cNvPr id="56323" name="Rectangle 5"/>
          <p:cNvSpPr>
            <a:spLocks noGrp="1" noChangeArrowheads="1"/>
          </p:cNvSpPr>
          <p:nvPr>
            <p:ph type="body" sz="half" idx="1"/>
          </p:nvPr>
        </p:nvSpPr>
        <p:spPr>
          <a:xfrm>
            <a:off x="685800" y="1752600"/>
            <a:ext cx="3810000" cy="4343400"/>
          </a:xfrm>
        </p:spPr>
        <p:txBody>
          <a:bodyPr>
            <a:normAutofit/>
          </a:bodyPr>
          <a:lstStyle/>
          <a:p>
            <a:pPr>
              <a:lnSpc>
                <a:spcPct val="90000"/>
              </a:lnSpc>
            </a:pPr>
            <a:r>
              <a:rPr lang="en-US" sz="3200" dirty="0" smtClean="0">
                <a:ea typeface="ＭＳ Ｐゴシック" pitchFamily="-84" charset="-128"/>
              </a:rPr>
              <a:t>Tracheal intubation  </a:t>
            </a:r>
          </a:p>
          <a:p>
            <a:pPr lvl="1">
              <a:lnSpc>
                <a:spcPct val="90000"/>
              </a:lnSpc>
            </a:pPr>
            <a:r>
              <a:rPr lang="en-US" sz="3200" dirty="0" smtClean="0">
                <a:ea typeface="ＭＳ Ｐゴシック" pitchFamily="-84" charset="-128"/>
              </a:rPr>
              <a:t>gold standard</a:t>
            </a:r>
          </a:p>
          <a:p>
            <a:pPr lvl="1">
              <a:lnSpc>
                <a:spcPct val="90000"/>
              </a:lnSpc>
            </a:pPr>
            <a:r>
              <a:rPr lang="en-US" sz="3200" dirty="0" smtClean="0">
                <a:ea typeface="ＭＳ Ｐゴシック" pitchFamily="-84" charset="-128"/>
              </a:rPr>
              <a:t>enters the trachea</a:t>
            </a:r>
          </a:p>
          <a:p>
            <a:pPr lvl="1">
              <a:lnSpc>
                <a:spcPct val="90000"/>
              </a:lnSpc>
            </a:pPr>
            <a:r>
              <a:rPr lang="en-US" sz="3200" dirty="0" smtClean="0">
                <a:ea typeface="ＭＳ Ｐゴシック" pitchFamily="-84" charset="-128"/>
              </a:rPr>
              <a:t>stops at carina</a:t>
            </a:r>
          </a:p>
          <a:p>
            <a:pPr lvl="1">
              <a:lnSpc>
                <a:spcPct val="90000"/>
              </a:lnSpc>
            </a:pPr>
            <a:endParaRPr lang="en-US" sz="3200" dirty="0" smtClean="0">
              <a:ea typeface="ＭＳ Ｐゴシック" pitchFamily="-84" charset="-128"/>
            </a:endParaRPr>
          </a:p>
          <a:p>
            <a:pPr lvl="1">
              <a:lnSpc>
                <a:spcPct val="90000"/>
              </a:lnSpc>
              <a:buFont typeface="Wingdings" pitchFamily="2" charset="2"/>
              <a:buNone/>
            </a:pPr>
            <a:endParaRPr lang="en-US" dirty="0" smtClean="0">
              <a:ea typeface="ＭＳ Ｐゴシック" pitchFamily="-84" charset="-128"/>
            </a:endParaRPr>
          </a:p>
        </p:txBody>
      </p:sp>
      <p:pic>
        <p:nvPicPr>
          <p:cNvPr id="56324" name="Picture 7"/>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l="50299" t="20757" r="14970" b="23933"/>
          <a:stretch>
            <a:fillRect/>
          </a:stretch>
        </p:blipFill>
        <p:spPr>
          <a:xfrm>
            <a:off x="4495800" y="1524000"/>
            <a:ext cx="3454400" cy="3957638"/>
          </a:xfrm>
          <a:ln w="38100">
            <a:solidFill>
              <a:schemeClr val="tx1"/>
            </a:solidFill>
          </a:ln>
        </p:spPr>
      </p:pic>
      <p:sp>
        <p:nvSpPr>
          <p:cNvPr id="41989"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1976955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882650"/>
            <a:ext cx="7772400" cy="641350"/>
          </a:xfrm>
        </p:spPr>
        <p:txBody>
          <a:bodyPr/>
          <a:lstStyle/>
          <a:p>
            <a:pPr fontAlgn="auto">
              <a:spcAft>
                <a:spcPts val="0"/>
              </a:spcAft>
              <a:defRPr/>
            </a:pPr>
            <a:r>
              <a:rPr lang="en-US" sz="3600"/>
              <a:t>Checklist  for Intubation</a:t>
            </a:r>
            <a:endParaRPr lang="en-CA" sz="3600"/>
          </a:p>
        </p:txBody>
      </p:sp>
      <p:sp>
        <p:nvSpPr>
          <p:cNvPr id="43011" name="Rectangle 3"/>
          <p:cNvSpPr>
            <a:spLocks noGrp="1" noChangeArrowheads="1"/>
          </p:cNvSpPr>
          <p:nvPr>
            <p:ph idx="1"/>
          </p:nvPr>
        </p:nvSpPr>
        <p:spPr>
          <a:xfrm>
            <a:off x="533400" y="1828800"/>
            <a:ext cx="7772400" cy="5029200"/>
          </a:xfrm>
        </p:spPr>
        <p:txBody>
          <a:bodyPr>
            <a:normAutofit/>
          </a:bodyPr>
          <a:lstStyle/>
          <a:p>
            <a:pPr>
              <a:buFont typeface="Wingdings" pitchFamily="2" charset="2"/>
              <a:buChar char="q"/>
            </a:pPr>
            <a:r>
              <a:rPr lang="en-US" sz="2800" dirty="0" smtClean="0">
                <a:ea typeface="ＭＳ Ｐゴシック" pitchFamily="-84" charset="-128"/>
              </a:rPr>
              <a:t>Monitor: ECG, Spo2, BP –continuous monitoring</a:t>
            </a:r>
          </a:p>
          <a:p>
            <a:pPr>
              <a:buFont typeface="Wingdings" pitchFamily="2" charset="2"/>
              <a:buChar char="q"/>
            </a:pPr>
            <a:r>
              <a:rPr lang="en-US" sz="2800" dirty="0" smtClean="0">
                <a:ea typeface="ＭＳ Ｐゴシック" pitchFamily="-84" charset="-128"/>
              </a:rPr>
              <a:t>Call RT; BVM(rate of 15 L\min)</a:t>
            </a:r>
          </a:p>
          <a:p>
            <a:pPr>
              <a:buFont typeface="Wingdings" pitchFamily="2" charset="2"/>
              <a:buChar char="q"/>
            </a:pPr>
            <a:r>
              <a:rPr lang="en-US" sz="2800" dirty="0" smtClean="0">
                <a:ea typeface="ＭＳ Ｐゴシック" pitchFamily="-84" charset="-128"/>
              </a:rPr>
              <a:t>Meds: for RSI (Rapid Sequence Intubation)</a:t>
            </a:r>
          </a:p>
          <a:p>
            <a:pPr>
              <a:buFont typeface="Wingdings" pitchFamily="2" charset="2"/>
              <a:buChar char="q"/>
            </a:pPr>
            <a:r>
              <a:rPr lang="en-US" sz="2800" dirty="0" smtClean="0">
                <a:ea typeface="ＭＳ Ｐゴシック" pitchFamily="-84" charset="-128"/>
              </a:rPr>
              <a:t>Suction ready</a:t>
            </a:r>
          </a:p>
          <a:p>
            <a:pPr>
              <a:buFont typeface="Wingdings" pitchFamily="2" charset="2"/>
              <a:buChar char="q"/>
            </a:pPr>
            <a:r>
              <a:rPr lang="en-US" sz="2800" dirty="0" smtClean="0">
                <a:ea typeface="ＭＳ Ｐゴシック" pitchFamily="-84" charset="-128"/>
              </a:rPr>
              <a:t>Check for dentures</a:t>
            </a:r>
          </a:p>
          <a:p>
            <a:pPr>
              <a:buFont typeface="Wingdings" pitchFamily="2" charset="2"/>
              <a:buChar char="q"/>
            </a:pPr>
            <a:r>
              <a:rPr lang="en-US" sz="2800" dirty="0" smtClean="0">
                <a:ea typeface="ＭＳ Ｐゴシック" pitchFamily="-84" charset="-128"/>
              </a:rPr>
              <a:t>IV access</a:t>
            </a:r>
          </a:p>
        </p:txBody>
      </p:sp>
      <p:sp>
        <p:nvSpPr>
          <p:cNvPr id="43014" name="Footer Placeholder 1"/>
          <p:cNvSpPr>
            <a:spLocks noGrp="1"/>
          </p:cNvSpPr>
          <p:nvPr>
            <p:ph type="ftr" sz="quarter" idx="11"/>
          </p:nvPr>
        </p:nvSpPr>
        <p:spPr>
          <a:xfrm>
            <a:off x="152400" y="6219825"/>
            <a:ext cx="35814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200" smtClean="0"/>
              <a:t>City Wide Orientation, June, 2015</a:t>
            </a:r>
            <a:endParaRPr lang="en-US" sz="1200" dirty="0"/>
          </a:p>
        </p:txBody>
      </p:sp>
      <p:pic>
        <p:nvPicPr>
          <p:cNvPr id="57349" name="Picture 4"/>
          <p:cNvPicPr>
            <a:picLocks noChangeAspect="1" noChangeArrowheads="1"/>
          </p:cNvPicPr>
          <p:nvPr/>
        </p:nvPicPr>
        <p:blipFill>
          <a:blip r:embed="rId3">
            <a:extLst>
              <a:ext uri="{28A0092B-C50C-407E-A947-70E740481C1C}">
                <a14:useLocalDpi xmlns:a14="http://schemas.microsoft.com/office/drawing/2010/main" val="0"/>
              </a:ext>
            </a:extLst>
          </a:blip>
          <a:srcRect t="25316"/>
          <a:stretch>
            <a:fillRect/>
          </a:stretch>
        </p:blipFill>
        <p:spPr bwMode="auto">
          <a:xfrm>
            <a:off x="4929237" y="4114800"/>
            <a:ext cx="3124200" cy="23336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73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337" y="228599"/>
            <a:ext cx="1638300"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977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011">
                                            <p:txEl>
                                              <p:pRg st="1" end="1"/>
                                            </p:txEl>
                                          </p:spTgt>
                                        </p:tgtEl>
                                        <p:attrNameLst>
                                          <p:attrName>style.visibility</p:attrName>
                                        </p:attrNameLst>
                                      </p:cBhvr>
                                      <p:to>
                                        <p:strVal val="visible"/>
                                      </p:to>
                                    </p:set>
                                    <p:anim calcmode="lin" valueType="num">
                                      <p:cBhvr additive="base">
                                        <p:cTn id="13"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011">
                                            <p:txEl>
                                              <p:pRg st="2" end="2"/>
                                            </p:txEl>
                                          </p:spTgt>
                                        </p:tgtEl>
                                        <p:attrNameLst>
                                          <p:attrName>style.visibility</p:attrName>
                                        </p:attrNameLst>
                                      </p:cBhvr>
                                      <p:to>
                                        <p:strVal val="visible"/>
                                      </p:to>
                                    </p:set>
                                    <p:anim calcmode="lin" valueType="num">
                                      <p:cBhvr additive="base">
                                        <p:cTn id="19"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011">
                                            <p:txEl>
                                              <p:pRg st="3" end="3"/>
                                            </p:txEl>
                                          </p:spTgt>
                                        </p:tgtEl>
                                        <p:attrNameLst>
                                          <p:attrName>style.visibility</p:attrName>
                                        </p:attrNameLst>
                                      </p:cBhvr>
                                      <p:to>
                                        <p:strVal val="visible"/>
                                      </p:to>
                                    </p:set>
                                    <p:anim calcmode="lin" valueType="num">
                                      <p:cBhvr additive="base">
                                        <p:cTn id="25"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0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3011">
                                            <p:txEl>
                                              <p:pRg st="4" end="4"/>
                                            </p:txEl>
                                          </p:spTgt>
                                        </p:tgtEl>
                                        <p:attrNameLst>
                                          <p:attrName>style.visibility</p:attrName>
                                        </p:attrNameLst>
                                      </p:cBhvr>
                                      <p:to>
                                        <p:strVal val="visible"/>
                                      </p:to>
                                    </p:set>
                                    <p:anim calcmode="lin" valueType="num">
                                      <p:cBhvr additive="base">
                                        <p:cTn id="31" dur="5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0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3011">
                                            <p:txEl>
                                              <p:pRg st="5" end="5"/>
                                            </p:txEl>
                                          </p:spTgt>
                                        </p:tgtEl>
                                        <p:attrNameLst>
                                          <p:attrName>style.visibility</p:attrName>
                                        </p:attrNameLst>
                                      </p:cBhvr>
                                      <p:to>
                                        <p:strVal val="visible"/>
                                      </p:to>
                                    </p:set>
                                    <p:anim calcmode="lin" valueType="num">
                                      <p:cBhvr additive="base">
                                        <p:cTn id="37"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30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26709" y="304800"/>
            <a:ext cx="8162925" cy="769938"/>
          </a:xfrm>
        </p:spPr>
        <p:txBody>
          <a:bodyPr/>
          <a:lstStyle/>
          <a:p>
            <a:pPr fontAlgn="auto">
              <a:spcAft>
                <a:spcPts val="0"/>
              </a:spcAft>
              <a:defRPr/>
            </a:pPr>
            <a:r>
              <a:rPr lang="en-US" dirty="0" smtClean="0"/>
              <a:t>Checklist</a:t>
            </a:r>
            <a:endParaRPr lang="en-US" dirty="0"/>
          </a:p>
        </p:txBody>
      </p:sp>
      <p:sp>
        <p:nvSpPr>
          <p:cNvPr id="58371" name="Footer Placeholder 3"/>
          <p:cNvSpPr>
            <a:spLocks noGrp="1"/>
          </p:cNvSpPr>
          <p:nvPr>
            <p:ph type="ftr" sz="quarter" idx="11"/>
          </p:nvPr>
        </p:nvSpPr>
        <p:spPr bwMode="auto">
          <a:xfrm>
            <a:off x="304800" y="6286500"/>
            <a:ext cx="618172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6" name="TextBox 5"/>
          <p:cNvSpPr txBox="1">
            <a:spLocks noChangeArrowheads="1"/>
          </p:cNvSpPr>
          <p:nvPr/>
        </p:nvSpPr>
        <p:spPr bwMode="auto">
          <a:xfrm>
            <a:off x="152400" y="1676400"/>
            <a:ext cx="949325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Verdana" pitchFamily="34" charset="0"/>
                <a:ea typeface="ＭＳ Ｐゴシック" pitchFamily="-84" charset="-128"/>
              </a:defRPr>
            </a:lvl1pPr>
            <a:lvl2pPr eaLnBrk="0" hangingPunct="0">
              <a:defRPr sz="2400">
                <a:solidFill>
                  <a:schemeClr val="tx1"/>
                </a:solidFill>
                <a:latin typeface="Verdana" pitchFamily="34" charset="0"/>
                <a:ea typeface="ＭＳ Ｐゴシック" pitchFamily="-84" charset="-128"/>
              </a:defRPr>
            </a:lvl2pPr>
            <a:lvl3pPr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buFont typeface="Wingdings" pitchFamily="2" charset="2"/>
              <a:buChar char="q"/>
            </a:pPr>
            <a:r>
              <a:rPr lang="en-US" sz="3200" dirty="0"/>
              <a:t>Check laryngoscope</a:t>
            </a:r>
          </a:p>
          <a:p>
            <a:pPr eaLnBrk="1" hangingPunct="1">
              <a:buFont typeface="Wingdings" pitchFamily="2" charset="2"/>
              <a:buChar char="q"/>
            </a:pPr>
            <a:r>
              <a:rPr lang="en-US" sz="3200" dirty="0"/>
              <a:t>Select Tube</a:t>
            </a:r>
          </a:p>
          <a:p>
            <a:pPr lvl="1" eaLnBrk="1" hangingPunct="1"/>
            <a:r>
              <a:rPr lang="en-US" sz="3200" dirty="0"/>
              <a:t>ET:</a:t>
            </a:r>
          </a:p>
          <a:p>
            <a:pPr lvl="2" eaLnBrk="1" hangingPunct="1"/>
            <a:r>
              <a:rPr lang="en-US" sz="3200" dirty="0"/>
              <a:t>Insert </a:t>
            </a:r>
            <a:r>
              <a:rPr lang="en-US" sz="3200" dirty="0" err="1"/>
              <a:t>stylet</a:t>
            </a:r>
            <a:r>
              <a:rPr lang="en-US" sz="3200" dirty="0"/>
              <a:t> into tracheal tube</a:t>
            </a:r>
          </a:p>
          <a:p>
            <a:pPr lvl="2" eaLnBrk="1" hangingPunct="1"/>
            <a:r>
              <a:rPr lang="en-US" sz="3200" dirty="0"/>
              <a:t>Check balloon—check for leaks, </a:t>
            </a:r>
          </a:p>
          <a:p>
            <a:pPr eaLnBrk="1" hangingPunct="1">
              <a:buFont typeface="Wingdings" pitchFamily="2" charset="2"/>
              <a:buChar char="q"/>
            </a:pPr>
            <a:r>
              <a:rPr lang="en-CA" sz="3200" dirty="0"/>
              <a:t>Oxygen connected</a:t>
            </a:r>
          </a:p>
          <a:p>
            <a:pPr eaLnBrk="1" hangingPunct="1">
              <a:buFont typeface="Wingdings" pitchFamily="2" charset="2"/>
              <a:buChar char="q"/>
            </a:pPr>
            <a:r>
              <a:rPr lang="en-CA" sz="3200" dirty="0"/>
              <a:t>CO2 </a:t>
            </a:r>
            <a:r>
              <a:rPr lang="en-CA" sz="3200" dirty="0" smtClean="0"/>
              <a:t>detector (end-tidal not used</a:t>
            </a:r>
          </a:p>
          <a:p>
            <a:pPr marL="0" indent="0" eaLnBrk="1" hangingPunct="1"/>
            <a:r>
              <a:rPr lang="en-CA" sz="3200" dirty="0"/>
              <a:t> </a:t>
            </a:r>
            <a:r>
              <a:rPr lang="en-CA" sz="3200" dirty="0" smtClean="0"/>
              <a:t>  in newborns)</a:t>
            </a:r>
            <a:endParaRPr lang="en-CA" dirty="0"/>
          </a:p>
        </p:txBody>
      </p:sp>
    </p:spTree>
    <p:extLst>
      <p:ext uri="{BB962C8B-B14F-4D97-AF65-F5344CB8AC3E}">
        <p14:creationId xmlns:p14="http://schemas.microsoft.com/office/powerpoint/2010/main" val="559669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dirty="0" smtClean="0"/>
              <a:t>Equipment</a:t>
            </a:r>
            <a:endParaRPr lang="en-US" dirty="0"/>
          </a:p>
        </p:txBody>
      </p:sp>
      <p:sp>
        <p:nvSpPr>
          <p:cNvPr id="44035" name="Rectangle 3"/>
          <p:cNvSpPr>
            <a:spLocks noGrp="1" noChangeArrowheads="1"/>
          </p:cNvSpPr>
          <p:nvPr>
            <p:ph type="body" sz="half" idx="1"/>
          </p:nvPr>
        </p:nvSpPr>
        <p:spPr>
          <a:xfrm flipV="1">
            <a:off x="912813" y="6096000"/>
            <a:ext cx="3978275" cy="152400"/>
          </a:xfrm>
        </p:spPr>
        <p:txBody>
          <a:bodyPr rtlCol="0">
            <a:normAutofit fontScale="25000" lnSpcReduction="20000"/>
          </a:bodyPr>
          <a:lstStyle/>
          <a:p>
            <a:pPr fontAlgn="auto">
              <a:spcAft>
                <a:spcPts val="0"/>
              </a:spcAft>
              <a:buFont typeface="Wingdings" charset="0"/>
              <a:buChar char="n"/>
              <a:defRPr/>
            </a:pPr>
            <a:endParaRPr lang="en-US" sz="2800" dirty="0">
              <a:solidFill>
                <a:schemeClr val="tx1">
                  <a:lumMod val="50000"/>
                  <a:lumOff val="50000"/>
                </a:schemeClr>
              </a:solidFill>
            </a:endParaRPr>
          </a:p>
        </p:txBody>
      </p:sp>
      <p:pic>
        <p:nvPicPr>
          <p:cNvPr id="59396" name="Picture 5"/>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685800" y="2057400"/>
            <a:ext cx="7162800" cy="4191000"/>
          </a:xfrm>
          <a:noFill/>
          <a:ln>
            <a:solidFill>
              <a:schemeClr val="tx2"/>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Footer Placeholder 1"/>
          <p:cNvSpPr>
            <a:spLocks noGrp="1"/>
          </p:cNvSpPr>
          <p:nvPr>
            <p:ph type="ftr" sz="quarter" idx="11"/>
          </p:nvPr>
        </p:nvSpPr>
        <p:spPr>
          <a:xfrm>
            <a:off x="152400" y="6286500"/>
            <a:ext cx="63341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35527"/>
            <a:ext cx="228600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70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MALLOTSS-acronym</a:t>
            </a:r>
          </a:p>
        </p:txBody>
      </p:sp>
      <p:sp>
        <p:nvSpPr>
          <p:cNvPr id="168963" name="Rectangle 3"/>
          <p:cNvSpPr>
            <a:spLocks noGrp="1" noChangeArrowheads="1"/>
          </p:cNvSpPr>
          <p:nvPr>
            <p:ph idx="1"/>
          </p:nvPr>
        </p:nvSpPr>
        <p:spPr/>
        <p:txBody>
          <a:bodyPr/>
          <a:lstStyle/>
          <a:p>
            <a:pPr>
              <a:lnSpc>
                <a:spcPct val="90000"/>
              </a:lnSpc>
              <a:buFont typeface="Wingdings" pitchFamily="2" charset="2"/>
              <a:buNone/>
            </a:pPr>
            <a:r>
              <a:rPr lang="en-US" sz="2800" b="1" dirty="0" smtClean="0">
                <a:solidFill>
                  <a:schemeClr val="folHlink"/>
                </a:solidFill>
              </a:rPr>
              <a:t>M</a:t>
            </a:r>
            <a:r>
              <a:rPr lang="en-US" sz="2800" dirty="0" smtClean="0"/>
              <a:t>-Mask</a:t>
            </a:r>
          </a:p>
          <a:p>
            <a:pPr>
              <a:lnSpc>
                <a:spcPct val="90000"/>
              </a:lnSpc>
              <a:buFont typeface="Wingdings" pitchFamily="2" charset="2"/>
              <a:buNone/>
            </a:pPr>
            <a:r>
              <a:rPr lang="en-US" sz="2800" b="1" dirty="0" smtClean="0">
                <a:solidFill>
                  <a:schemeClr val="folHlink"/>
                </a:solidFill>
              </a:rPr>
              <a:t>A</a:t>
            </a:r>
            <a:r>
              <a:rPr lang="en-US" sz="2800" dirty="0" smtClean="0"/>
              <a:t>-Airway</a:t>
            </a:r>
          </a:p>
          <a:p>
            <a:pPr>
              <a:lnSpc>
                <a:spcPct val="90000"/>
              </a:lnSpc>
              <a:buFont typeface="Wingdings" pitchFamily="2" charset="2"/>
              <a:buNone/>
            </a:pPr>
            <a:r>
              <a:rPr lang="en-US" sz="2800" b="1" dirty="0" smtClean="0">
                <a:solidFill>
                  <a:schemeClr val="folHlink"/>
                </a:solidFill>
              </a:rPr>
              <a:t>L</a:t>
            </a:r>
            <a:r>
              <a:rPr lang="en-US" sz="2800" dirty="0" smtClean="0"/>
              <a:t>- Laryngoscope</a:t>
            </a:r>
          </a:p>
          <a:p>
            <a:pPr>
              <a:lnSpc>
                <a:spcPct val="90000"/>
              </a:lnSpc>
              <a:buFont typeface="Wingdings" pitchFamily="2" charset="2"/>
              <a:buNone/>
            </a:pPr>
            <a:r>
              <a:rPr lang="en-US" sz="2800" b="1" dirty="0" smtClean="0">
                <a:solidFill>
                  <a:schemeClr val="folHlink"/>
                </a:solidFill>
              </a:rPr>
              <a:t>L</a:t>
            </a:r>
            <a:r>
              <a:rPr lang="en-US" sz="2800" dirty="0" smtClean="0"/>
              <a:t>- Light</a:t>
            </a:r>
          </a:p>
          <a:p>
            <a:pPr>
              <a:lnSpc>
                <a:spcPct val="90000"/>
              </a:lnSpc>
              <a:buFont typeface="Wingdings" pitchFamily="2" charset="2"/>
              <a:buNone/>
            </a:pPr>
            <a:r>
              <a:rPr lang="en-US" sz="2800" b="1" dirty="0" smtClean="0">
                <a:solidFill>
                  <a:schemeClr val="folHlink"/>
                </a:solidFill>
              </a:rPr>
              <a:t>O</a:t>
            </a:r>
            <a:r>
              <a:rPr lang="en-US" sz="2800" dirty="0" smtClean="0"/>
              <a:t>- Oxygen</a:t>
            </a:r>
          </a:p>
          <a:p>
            <a:pPr>
              <a:lnSpc>
                <a:spcPct val="90000"/>
              </a:lnSpc>
              <a:buFont typeface="Wingdings" pitchFamily="2" charset="2"/>
              <a:buNone/>
            </a:pPr>
            <a:r>
              <a:rPr lang="en-US" sz="2800" b="1" dirty="0" smtClean="0">
                <a:solidFill>
                  <a:schemeClr val="folHlink"/>
                </a:solidFill>
              </a:rPr>
              <a:t>T</a:t>
            </a:r>
            <a:r>
              <a:rPr lang="en-US" sz="2800" dirty="0" smtClean="0"/>
              <a:t>- Tubes(ETT, NG)</a:t>
            </a:r>
          </a:p>
          <a:p>
            <a:pPr>
              <a:lnSpc>
                <a:spcPct val="90000"/>
              </a:lnSpc>
              <a:buFont typeface="Wingdings" pitchFamily="2" charset="2"/>
              <a:buNone/>
            </a:pPr>
            <a:r>
              <a:rPr lang="en-US" sz="2800" b="1" dirty="0" smtClean="0">
                <a:solidFill>
                  <a:schemeClr val="folHlink"/>
                </a:solidFill>
              </a:rPr>
              <a:t>S</a:t>
            </a:r>
            <a:r>
              <a:rPr lang="en-US" sz="2800" dirty="0" smtClean="0"/>
              <a:t>- Syringe</a:t>
            </a:r>
          </a:p>
          <a:p>
            <a:pPr>
              <a:lnSpc>
                <a:spcPct val="90000"/>
              </a:lnSpc>
              <a:buFont typeface="Wingdings" pitchFamily="2" charset="2"/>
              <a:buNone/>
            </a:pPr>
            <a:r>
              <a:rPr lang="en-US" sz="2800" b="1" dirty="0" smtClean="0">
                <a:solidFill>
                  <a:schemeClr val="folHlink"/>
                </a:solidFill>
              </a:rPr>
              <a:t>S</a:t>
            </a:r>
            <a:r>
              <a:rPr lang="en-US" sz="2800" dirty="0" smtClean="0"/>
              <a:t>- </a:t>
            </a:r>
            <a:r>
              <a:rPr lang="en-US" sz="2800" dirty="0"/>
              <a:t>S</a:t>
            </a:r>
            <a:r>
              <a:rPr lang="en-US" sz="2800" dirty="0" smtClean="0"/>
              <a:t>tylet</a:t>
            </a:r>
          </a:p>
          <a:p>
            <a:pPr>
              <a:lnSpc>
                <a:spcPct val="90000"/>
              </a:lnSpc>
              <a:buFont typeface="Wingdings" pitchFamily="2" charset="2"/>
              <a:buNone/>
            </a:pPr>
            <a:r>
              <a:rPr lang="en-US" sz="2800" b="1" dirty="0" smtClean="0">
                <a:solidFill>
                  <a:schemeClr val="folHlink"/>
                </a:solidFill>
              </a:rPr>
              <a:t>S</a:t>
            </a:r>
            <a:r>
              <a:rPr lang="en-US" sz="2800" dirty="0" smtClean="0"/>
              <a:t>- Suction</a:t>
            </a:r>
          </a:p>
        </p:txBody>
      </p:sp>
      <p:sp>
        <p:nvSpPr>
          <p:cNvPr id="45060"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31187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iterate type="wd">
                                    <p:tmPct val="100000"/>
                                  </p:iterate>
                                  <p:childTnLst>
                                    <p:set>
                                      <p:cBhvr>
                                        <p:cTn id="6" dur="1" fill="hold">
                                          <p:stCondLst>
                                            <p:cond delay="0"/>
                                          </p:stCondLst>
                                        </p:cTn>
                                        <p:tgtEl>
                                          <p:spTgt spid="168963">
                                            <p:txEl>
                                              <p:pRg st="0" end="0"/>
                                            </p:txEl>
                                          </p:spTgt>
                                        </p:tgtEl>
                                        <p:attrNameLst>
                                          <p:attrName>style.visibility</p:attrName>
                                        </p:attrNameLst>
                                      </p:cBhvr>
                                      <p:to>
                                        <p:strVal val="visible"/>
                                      </p:to>
                                    </p:set>
                                    <p:anim calcmode="lin" valueType="num">
                                      <p:cBhvr additive="base">
                                        <p:cTn id="7" dur="300" fill="hold"/>
                                        <p:tgtEl>
                                          <p:spTgt spid="168963">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68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iterate type="wd">
                                    <p:tmPct val="100000"/>
                                  </p:iterate>
                                  <p:childTnLst>
                                    <p:set>
                                      <p:cBhvr>
                                        <p:cTn id="12" dur="1" fill="hold">
                                          <p:stCondLst>
                                            <p:cond delay="0"/>
                                          </p:stCondLst>
                                        </p:cTn>
                                        <p:tgtEl>
                                          <p:spTgt spid="168963">
                                            <p:txEl>
                                              <p:pRg st="1" end="1"/>
                                            </p:txEl>
                                          </p:spTgt>
                                        </p:tgtEl>
                                        <p:attrNameLst>
                                          <p:attrName>style.visibility</p:attrName>
                                        </p:attrNameLst>
                                      </p:cBhvr>
                                      <p:to>
                                        <p:strVal val="visible"/>
                                      </p:to>
                                    </p:set>
                                    <p:anim calcmode="lin" valueType="num">
                                      <p:cBhvr additive="base">
                                        <p:cTn id="13" dur="300" fill="hold"/>
                                        <p:tgtEl>
                                          <p:spTgt spid="168963">
                                            <p:txEl>
                                              <p:pRg st="1" end="1"/>
                                            </p:txEl>
                                          </p:spTgt>
                                        </p:tgtEl>
                                        <p:attrNameLst>
                                          <p:attrName>ppt_x</p:attrName>
                                        </p:attrNameLst>
                                      </p:cBhvr>
                                      <p:tavLst>
                                        <p:tav tm="0">
                                          <p:val>
                                            <p:strVal val="#ppt_x"/>
                                          </p:val>
                                        </p:tav>
                                        <p:tav tm="100000">
                                          <p:val>
                                            <p:strVal val="#ppt_x"/>
                                          </p:val>
                                        </p:tav>
                                      </p:tavLst>
                                    </p:anim>
                                    <p:anim calcmode="lin" valueType="num">
                                      <p:cBhvr additive="base">
                                        <p:cTn id="14" dur="300" fill="hold"/>
                                        <p:tgtEl>
                                          <p:spTgt spid="168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iterate type="wd">
                                    <p:tmPct val="100000"/>
                                  </p:iterate>
                                  <p:childTnLst>
                                    <p:set>
                                      <p:cBhvr>
                                        <p:cTn id="18" dur="1" fill="hold">
                                          <p:stCondLst>
                                            <p:cond delay="0"/>
                                          </p:stCondLst>
                                        </p:cTn>
                                        <p:tgtEl>
                                          <p:spTgt spid="168963">
                                            <p:txEl>
                                              <p:pRg st="2" end="2"/>
                                            </p:txEl>
                                          </p:spTgt>
                                        </p:tgtEl>
                                        <p:attrNameLst>
                                          <p:attrName>style.visibility</p:attrName>
                                        </p:attrNameLst>
                                      </p:cBhvr>
                                      <p:to>
                                        <p:strVal val="visible"/>
                                      </p:to>
                                    </p:set>
                                    <p:anim calcmode="lin" valueType="num">
                                      <p:cBhvr additive="base">
                                        <p:cTn id="19" dur="300" fill="hold"/>
                                        <p:tgtEl>
                                          <p:spTgt spid="168963">
                                            <p:txEl>
                                              <p:pRg st="2" end="2"/>
                                            </p:txEl>
                                          </p:spTgt>
                                        </p:tgtEl>
                                        <p:attrNameLst>
                                          <p:attrName>ppt_x</p:attrName>
                                        </p:attrNameLst>
                                      </p:cBhvr>
                                      <p:tavLst>
                                        <p:tav tm="0">
                                          <p:val>
                                            <p:strVal val="#ppt_x"/>
                                          </p:val>
                                        </p:tav>
                                        <p:tav tm="100000">
                                          <p:val>
                                            <p:strVal val="#ppt_x"/>
                                          </p:val>
                                        </p:tav>
                                      </p:tavLst>
                                    </p:anim>
                                    <p:anim calcmode="lin" valueType="num">
                                      <p:cBhvr additive="base">
                                        <p:cTn id="20" dur="300" fill="hold"/>
                                        <p:tgtEl>
                                          <p:spTgt spid="168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iterate type="wd">
                                    <p:tmPct val="100000"/>
                                  </p:iterate>
                                  <p:childTnLst>
                                    <p:set>
                                      <p:cBhvr>
                                        <p:cTn id="24" dur="1" fill="hold">
                                          <p:stCondLst>
                                            <p:cond delay="0"/>
                                          </p:stCondLst>
                                        </p:cTn>
                                        <p:tgtEl>
                                          <p:spTgt spid="168963">
                                            <p:txEl>
                                              <p:pRg st="3" end="3"/>
                                            </p:txEl>
                                          </p:spTgt>
                                        </p:tgtEl>
                                        <p:attrNameLst>
                                          <p:attrName>style.visibility</p:attrName>
                                        </p:attrNameLst>
                                      </p:cBhvr>
                                      <p:to>
                                        <p:strVal val="visible"/>
                                      </p:to>
                                    </p:set>
                                    <p:anim calcmode="lin" valueType="num">
                                      <p:cBhvr additive="base">
                                        <p:cTn id="25" dur="300" fill="hold"/>
                                        <p:tgtEl>
                                          <p:spTgt spid="168963">
                                            <p:txEl>
                                              <p:pRg st="3" end="3"/>
                                            </p:txEl>
                                          </p:spTgt>
                                        </p:tgtEl>
                                        <p:attrNameLst>
                                          <p:attrName>ppt_x</p:attrName>
                                        </p:attrNameLst>
                                      </p:cBhvr>
                                      <p:tavLst>
                                        <p:tav tm="0">
                                          <p:val>
                                            <p:strVal val="#ppt_x"/>
                                          </p:val>
                                        </p:tav>
                                        <p:tav tm="100000">
                                          <p:val>
                                            <p:strVal val="#ppt_x"/>
                                          </p:val>
                                        </p:tav>
                                      </p:tavLst>
                                    </p:anim>
                                    <p:anim calcmode="lin" valueType="num">
                                      <p:cBhvr additive="base">
                                        <p:cTn id="26" dur="300" fill="hold"/>
                                        <p:tgtEl>
                                          <p:spTgt spid="168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iterate type="wd">
                                    <p:tmPct val="100000"/>
                                  </p:iterate>
                                  <p:childTnLst>
                                    <p:set>
                                      <p:cBhvr>
                                        <p:cTn id="30" dur="1" fill="hold">
                                          <p:stCondLst>
                                            <p:cond delay="0"/>
                                          </p:stCondLst>
                                        </p:cTn>
                                        <p:tgtEl>
                                          <p:spTgt spid="168963">
                                            <p:txEl>
                                              <p:pRg st="4" end="4"/>
                                            </p:txEl>
                                          </p:spTgt>
                                        </p:tgtEl>
                                        <p:attrNameLst>
                                          <p:attrName>style.visibility</p:attrName>
                                        </p:attrNameLst>
                                      </p:cBhvr>
                                      <p:to>
                                        <p:strVal val="visible"/>
                                      </p:to>
                                    </p:set>
                                    <p:anim calcmode="lin" valueType="num">
                                      <p:cBhvr additive="base">
                                        <p:cTn id="31" dur="300" fill="hold"/>
                                        <p:tgtEl>
                                          <p:spTgt spid="168963">
                                            <p:txEl>
                                              <p:pRg st="4" end="4"/>
                                            </p:txEl>
                                          </p:spTgt>
                                        </p:tgtEl>
                                        <p:attrNameLst>
                                          <p:attrName>ppt_x</p:attrName>
                                        </p:attrNameLst>
                                      </p:cBhvr>
                                      <p:tavLst>
                                        <p:tav tm="0">
                                          <p:val>
                                            <p:strVal val="#ppt_x"/>
                                          </p:val>
                                        </p:tav>
                                        <p:tav tm="100000">
                                          <p:val>
                                            <p:strVal val="#ppt_x"/>
                                          </p:val>
                                        </p:tav>
                                      </p:tavLst>
                                    </p:anim>
                                    <p:anim calcmode="lin" valueType="num">
                                      <p:cBhvr additive="base">
                                        <p:cTn id="32" dur="300" fill="hold"/>
                                        <p:tgtEl>
                                          <p:spTgt spid="168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iterate type="wd">
                                    <p:tmPct val="100000"/>
                                  </p:iterate>
                                  <p:childTnLst>
                                    <p:set>
                                      <p:cBhvr>
                                        <p:cTn id="36" dur="1" fill="hold">
                                          <p:stCondLst>
                                            <p:cond delay="0"/>
                                          </p:stCondLst>
                                        </p:cTn>
                                        <p:tgtEl>
                                          <p:spTgt spid="168963">
                                            <p:txEl>
                                              <p:pRg st="5" end="5"/>
                                            </p:txEl>
                                          </p:spTgt>
                                        </p:tgtEl>
                                        <p:attrNameLst>
                                          <p:attrName>style.visibility</p:attrName>
                                        </p:attrNameLst>
                                      </p:cBhvr>
                                      <p:to>
                                        <p:strVal val="visible"/>
                                      </p:to>
                                    </p:set>
                                    <p:anim calcmode="lin" valueType="num">
                                      <p:cBhvr additive="base">
                                        <p:cTn id="37" dur="300" fill="hold"/>
                                        <p:tgtEl>
                                          <p:spTgt spid="168963">
                                            <p:txEl>
                                              <p:pRg st="5" end="5"/>
                                            </p:txEl>
                                          </p:spTgt>
                                        </p:tgtEl>
                                        <p:attrNameLst>
                                          <p:attrName>ppt_x</p:attrName>
                                        </p:attrNameLst>
                                      </p:cBhvr>
                                      <p:tavLst>
                                        <p:tav tm="0">
                                          <p:val>
                                            <p:strVal val="#ppt_x"/>
                                          </p:val>
                                        </p:tav>
                                        <p:tav tm="100000">
                                          <p:val>
                                            <p:strVal val="#ppt_x"/>
                                          </p:val>
                                        </p:tav>
                                      </p:tavLst>
                                    </p:anim>
                                    <p:anim calcmode="lin" valueType="num">
                                      <p:cBhvr additive="base">
                                        <p:cTn id="38" dur="300" fill="hold"/>
                                        <p:tgtEl>
                                          <p:spTgt spid="1689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iterate type="wd">
                                    <p:tmPct val="100000"/>
                                  </p:iterate>
                                  <p:childTnLst>
                                    <p:set>
                                      <p:cBhvr>
                                        <p:cTn id="42" dur="1" fill="hold">
                                          <p:stCondLst>
                                            <p:cond delay="0"/>
                                          </p:stCondLst>
                                        </p:cTn>
                                        <p:tgtEl>
                                          <p:spTgt spid="168963">
                                            <p:txEl>
                                              <p:pRg st="6" end="6"/>
                                            </p:txEl>
                                          </p:spTgt>
                                        </p:tgtEl>
                                        <p:attrNameLst>
                                          <p:attrName>style.visibility</p:attrName>
                                        </p:attrNameLst>
                                      </p:cBhvr>
                                      <p:to>
                                        <p:strVal val="visible"/>
                                      </p:to>
                                    </p:set>
                                    <p:anim calcmode="lin" valueType="num">
                                      <p:cBhvr additive="base">
                                        <p:cTn id="43" dur="300" fill="hold"/>
                                        <p:tgtEl>
                                          <p:spTgt spid="168963">
                                            <p:txEl>
                                              <p:pRg st="6" end="6"/>
                                            </p:txEl>
                                          </p:spTgt>
                                        </p:tgtEl>
                                        <p:attrNameLst>
                                          <p:attrName>ppt_x</p:attrName>
                                        </p:attrNameLst>
                                      </p:cBhvr>
                                      <p:tavLst>
                                        <p:tav tm="0">
                                          <p:val>
                                            <p:strVal val="#ppt_x"/>
                                          </p:val>
                                        </p:tav>
                                        <p:tav tm="100000">
                                          <p:val>
                                            <p:strVal val="#ppt_x"/>
                                          </p:val>
                                        </p:tav>
                                      </p:tavLst>
                                    </p:anim>
                                    <p:anim calcmode="lin" valueType="num">
                                      <p:cBhvr additive="base">
                                        <p:cTn id="44" dur="300" fill="hold"/>
                                        <p:tgtEl>
                                          <p:spTgt spid="168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iterate type="wd">
                                    <p:tmPct val="100000"/>
                                  </p:iterate>
                                  <p:childTnLst>
                                    <p:set>
                                      <p:cBhvr>
                                        <p:cTn id="48" dur="1" fill="hold">
                                          <p:stCondLst>
                                            <p:cond delay="0"/>
                                          </p:stCondLst>
                                        </p:cTn>
                                        <p:tgtEl>
                                          <p:spTgt spid="168963">
                                            <p:txEl>
                                              <p:pRg st="7" end="7"/>
                                            </p:txEl>
                                          </p:spTgt>
                                        </p:tgtEl>
                                        <p:attrNameLst>
                                          <p:attrName>style.visibility</p:attrName>
                                        </p:attrNameLst>
                                      </p:cBhvr>
                                      <p:to>
                                        <p:strVal val="visible"/>
                                      </p:to>
                                    </p:set>
                                    <p:anim calcmode="lin" valueType="num">
                                      <p:cBhvr additive="base">
                                        <p:cTn id="49" dur="300" fill="hold"/>
                                        <p:tgtEl>
                                          <p:spTgt spid="168963">
                                            <p:txEl>
                                              <p:pRg st="7" end="7"/>
                                            </p:txEl>
                                          </p:spTgt>
                                        </p:tgtEl>
                                        <p:attrNameLst>
                                          <p:attrName>ppt_x</p:attrName>
                                        </p:attrNameLst>
                                      </p:cBhvr>
                                      <p:tavLst>
                                        <p:tav tm="0">
                                          <p:val>
                                            <p:strVal val="#ppt_x"/>
                                          </p:val>
                                        </p:tav>
                                        <p:tav tm="100000">
                                          <p:val>
                                            <p:strVal val="#ppt_x"/>
                                          </p:val>
                                        </p:tav>
                                      </p:tavLst>
                                    </p:anim>
                                    <p:anim calcmode="lin" valueType="num">
                                      <p:cBhvr additive="base">
                                        <p:cTn id="50" dur="300" fill="hold"/>
                                        <p:tgtEl>
                                          <p:spTgt spid="1689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iterate type="wd">
                                    <p:tmPct val="100000"/>
                                  </p:iterate>
                                  <p:childTnLst>
                                    <p:set>
                                      <p:cBhvr>
                                        <p:cTn id="54" dur="1" fill="hold">
                                          <p:stCondLst>
                                            <p:cond delay="0"/>
                                          </p:stCondLst>
                                        </p:cTn>
                                        <p:tgtEl>
                                          <p:spTgt spid="168963">
                                            <p:txEl>
                                              <p:pRg st="8" end="8"/>
                                            </p:txEl>
                                          </p:spTgt>
                                        </p:tgtEl>
                                        <p:attrNameLst>
                                          <p:attrName>style.visibility</p:attrName>
                                        </p:attrNameLst>
                                      </p:cBhvr>
                                      <p:to>
                                        <p:strVal val="visible"/>
                                      </p:to>
                                    </p:set>
                                    <p:anim calcmode="lin" valueType="num">
                                      <p:cBhvr additive="base">
                                        <p:cTn id="55" dur="300" fill="hold"/>
                                        <p:tgtEl>
                                          <p:spTgt spid="168963">
                                            <p:txEl>
                                              <p:pRg st="8" end="8"/>
                                            </p:txEl>
                                          </p:spTgt>
                                        </p:tgtEl>
                                        <p:attrNameLst>
                                          <p:attrName>ppt_x</p:attrName>
                                        </p:attrNameLst>
                                      </p:cBhvr>
                                      <p:tavLst>
                                        <p:tav tm="0">
                                          <p:val>
                                            <p:strVal val="#ppt_x"/>
                                          </p:val>
                                        </p:tav>
                                        <p:tav tm="100000">
                                          <p:val>
                                            <p:strVal val="#ppt_x"/>
                                          </p:val>
                                        </p:tav>
                                      </p:tavLst>
                                    </p:anim>
                                    <p:anim calcmode="lin" valueType="num">
                                      <p:cBhvr additive="base">
                                        <p:cTn id="56" dur="300" fill="hold"/>
                                        <p:tgtEl>
                                          <p:spTgt spid="1689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Intubation Video </a:t>
            </a:r>
            <a:endParaRPr lang="en-US" dirty="0"/>
          </a:p>
        </p:txBody>
      </p:sp>
      <p:sp>
        <p:nvSpPr>
          <p:cNvPr id="3" name="Footer Placeholder 2"/>
          <p:cNvSpPr>
            <a:spLocks noGrp="1"/>
          </p:cNvSpPr>
          <p:nvPr>
            <p:ph type="ftr" sz="quarter" idx="11"/>
          </p:nvPr>
        </p:nvSpPr>
        <p:spPr>
          <a:xfrm rot="16200000">
            <a:off x="7320210" y="3782060"/>
            <a:ext cx="2900681" cy="365760"/>
          </a:xfrm>
        </p:spPr>
        <p:txBody>
          <a:bodyPr/>
          <a:lstStyle/>
          <a:p>
            <a:r>
              <a:rPr lang="en-US" smtClean="0"/>
              <a:t>City Wide Orientation, June, 2015</a:t>
            </a:r>
            <a:endParaRPr lang="en-US" dirty="0"/>
          </a:p>
        </p:txBody>
      </p:sp>
      <p:sp>
        <p:nvSpPr>
          <p:cNvPr id="4" name="Rectangle 3"/>
          <p:cNvSpPr/>
          <p:nvPr/>
        </p:nvSpPr>
        <p:spPr>
          <a:xfrm>
            <a:off x="609600" y="2514600"/>
            <a:ext cx="5334000" cy="369332"/>
          </a:xfrm>
          <a:prstGeom prst="rect">
            <a:avLst/>
          </a:prstGeom>
        </p:spPr>
        <p:txBody>
          <a:bodyPr wrap="square">
            <a:spAutoFit/>
          </a:bodyPr>
          <a:lstStyle/>
          <a:p>
            <a:r>
              <a:rPr lang="en-US" dirty="0">
                <a:hlinkClick r:id="rId2"/>
              </a:rPr>
              <a:t>https://www.youtube.com/watch?v=10enx5T-2_8</a:t>
            </a:r>
            <a:endParaRPr lang="en-US" dirty="0"/>
          </a:p>
        </p:txBody>
      </p:sp>
    </p:spTree>
    <p:extLst>
      <p:ext uri="{BB962C8B-B14F-4D97-AF65-F5344CB8AC3E}">
        <p14:creationId xmlns:p14="http://schemas.microsoft.com/office/powerpoint/2010/main" val="516564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Footer Placeholder 1"/>
          <p:cNvSpPr>
            <a:spLocks noGrp="1"/>
          </p:cNvSpPr>
          <p:nvPr>
            <p:ph type="ftr" sz="quarter" idx="11"/>
          </p:nvPr>
        </p:nvSpPr>
        <p:spPr bwMode="auto">
          <a:xfrm>
            <a:off x="152400" y="6286500"/>
            <a:ext cx="633412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sp>
        <p:nvSpPr>
          <p:cNvPr id="11267" name="TextBox 2"/>
          <p:cNvSpPr txBox="1">
            <a:spLocks noChangeArrowheads="1"/>
          </p:cNvSpPr>
          <p:nvPr/>
        </p:nvSpPr>
        <p:spPr bwMode="auto">
          <a:xfrm>
            <a:off x="762000" y="762000"/>
            <a:ext cx="5486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400">
                <a:solidFill>
                  <a:schemeClr val="tx2"/>
                </a:solidFill>
              </a:rPr>
              <a:t>Airway of Child</a:t>
            </a:r>
          </a:p>
        </p:txBody>
      </p:sp>
      <p:pic>
        <p:nvPicPr>
          <p:cNvPr id="11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7" y="2111376"/>
            <a:ext cx="7467600" cy="379571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19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dirty="0"/>
              <a:t>Post-intubation</a:t>
            </a:r>
          </a:p>
        </p:txBody>
      </p:sp>
      <p:sp>
        <p:nvSpPr>
          <p:cNvPr id="46083" name="Rectangle 3"/>
          <p:cNvSpPr>
            <a:spLocks noGrp="1" noChangeArrowheads="1"/>
          </p:cNvSpPr>
          <p:nvPr>
            <p:ph idx="1"/>
          </p:nvPr>
        </p:nvSpPr>
        <p:spPr>
          <a:xfrm>
            <a:off x="762000" y="1752600"/>
            <a:ext cx="8110538" cy="4191000"/>
          </a:xfrm>
        </p:spPr>
        <p:txBody>
          <a:bodyPr rtlCol="0">
            <a:normAutofit/>
          </a:bodyPr>
          <a:lstStyle/>
          <a:p>
            <a:pPr fontAlgn="auto">
              <a:lnSpc>
                <a:spcPct val="90000"/>
              </a:lnSpc>
              <a:spcAft>
                <a:spcPts val="0"/>
              </a:spcAft>
              <a:buFont typeface="Wingdings" charset="0"/>
              <a:buChar char="n"/>
              <a:defRPr/>
            </a:pPr>
            <a:r>
              <a:rPr lang="en-US" sz="2800" b="1" dirty="0"/>
              <a:t>Complications </a:t>
            </a:r>
          </a:p>
          <a:p>
            <a:pPr marL="640080" lvl="1" fontAlgn="auto">
              <a:lnSpc>
                <a:spcPct val="90000"/>
              </a:lnSpc>
              <a:spcAft>
                <a:spcPts val="0"/>
              </a:spcAft>
              <a:buFont typeface="Wingdings" charset="0"/>
              <a:buChar char="n"/>
              <a:defRPr/>
            </a:pPr>
            <a:r>
              <a:rPr lang="en-US" sz="2800" b="1" dirty="0"/>
              <a:t>Esophageal intubation </a:t>
            </a:r>
          </a:p>
          <a:p>
            <a:pPr marL="640080" lvl="1" fontAlgn="auto">
              <a:lnSpc>
                <a:spcPct val="90000"/>
              </a:lnSpc>
              <a:spcAft>
                <a:spcPts val="0"/>
              </a:spcAft>
              <a:buFont typeface="Wingdings" charset="0"/>
              <a:buChar char="n"/>
              <a:defRPr/>
            </a:pPr>
            <a:r>
              <a:rPr lang="en-US" sz="2800" b="1" dirty="0"/>
              <a:t>Right </a:t>
            </a:r>
            <a:r>
              <a:rPr lang="en-US" sz="2800" b="1" dirty="0" smtClean="0"/>
              <a:t>main-stem </a:t>
            </a:r>
            <a:r>
              <a:rPr lang="en-US" sz="2800" b="1" dirty="0"/>
              <a:t>intubation </a:t>
            </a:r>
          </a:p>
          <a:p>
            <a:pPr marL="640080" lvl="1" fontAlgn="auto">
              <a:lnSpc>
                <a:spcPct val="90000"/>
              </a:lnSpc>
              <a:spcAft>
                <a:spcPts val="0"/>
              </a:spcAft>
              <a:buFont typeface="Wingdings" charset="0"/>
              <a:buChar char="n"/>
              <a:defRPr/>
            </a:pPr>
            <a:r>
              <a:rPr lang="en-US" sz="2800" b="1" dirty="0"/>
              <a:t>Structural injury </a:t>
            </a:r>
          </a:p>
          <a:p>
            <a:pPr fontAlgn="auto">
              <a:lnSpc>
                <a:spcPct val="90000"/>
              </a:lnSpc>
              <a:spcAft>
                <a:spcPts val="0"/>
              </a:spcAft>
              <a:buFont typeface="Wingdings" charset="0"/>
              <a:buChar char="n"/>
              <a:defRPr/>
            </a:pPr>
            <a:r>
              <a:rPr lang="en-US" sz="2800" b="1" dirty="0"/>
              <a:t> Assess positioning </a:t>
            </a:r>
          </a:p>
          <a:p>
            <a:pPr marL="640080" lvl="1" fontAlgn="auto">
              <a:lnSpc>
                <a:spcPct val="90000"/>
              </a:lnSpc>
              <a:spcAft>
                <a:spcPts val="0"/>
              </a:spcAft>
              <a:buFont typeface="Wingdings" charset="0"/>
              <a:buChar char="n"/>
              <a:defRPr/>
            </a:pPr>
            <a:r>
              <a:rPr lang="en-US" sz="2800" b="1" dirty="0"/>
              <a:t>Listen </a:t>
            </a:r>
            <a:r>
              <a:rPr lang="en-US" sz="2800" b="1" dirty="0" smtClean="0"/>
              <a:t>over the stomach</a:t>
            </a:r>
          </a:p>
          <a:p>
            <a:pPr marL="640080" lvl="1" fontAlgn="auto">
              <a:lnSpc>
                <a:spcPct val="90000"/>
              </a:lnSpc>
              <a:spcAft>
                <a:spcPts val="0"/>
              </a:spcAft>
              <a:buFont typeface="Wingdings" charset="0"/>
              <a:buChar char="n"/>
              <a:defRPr/>
            </a:pPr>
            <a:r>
              <a:rPr lang="en-US" sz="2800" b="1" dirty="0" smtClean="0"/>
              <a:t>Listen to both lung fields</a:t>
            </a:r>
            <a:endParaRPr lang="en-US" sz="2800" b="1" dirty="0"/>
          </a:p>
          <a:p>
            <a:pPr marL="0" indent="0" fontAlgn="auto">
              <a:lnSpc>
                <a:spcPct val="90000"/>
              </a:lnSpc>
              <a:spcAft>
                <a:spcPts val="0"/>
              </a:spcAft>
              <a:buFont typeface="Wingdings" pitchFamily="2" charset="2"/>
              <a:buNone/>
              <a:defRPr/>
            </a:pPr>
            <a:r>
              <a:rPr lang="en-US" sz="2800" b="1" dirty="0">
                <a:solidFill>
                  <a:schemeClr val="tx1">
                    <a:lumMod val="50000"/>
                    <a:lumOff val="50000"/>
                  </a:schemeClr>
                </a:solidFill>
              </a:rPr>
              <a:t> </a:t>
            </a:r>
          </a:p>
          <a:p>
            <a:pPr fontAlgn="auto">
              <a:lnSpc>
                <a:spcPct val="90000"/>
              </a:lnSpc>
              <a:spcAft>
                <a:spcPts val="0"/>
              </a:spcAft>
              <a:buFont typeface="Wingdings" charset="0"/>
              <a:buNone/>
              <a:defRPr/>
            </a:pPr>
            <a:endParaRPr lang="en-US" sz="2800" dirty="0">
              <a:solidFill>
                <a:schemeClr val="tx1">
                  <a:lumMod val="50000"/>
                  <a:lumOff val="50000"/>
                </a:schemeClr>
              </a:solidFill>
            </a:endParaRPr>
          </a:p>
          <a:p>
            <a:pPr marL="640080" lvl="1" fontAlgn="auto">
              <a:lnSpc>
                <a:spcPct val="90000"/>
              </a:lnSpc>
              <a:spcAft>
                <a:spcPts val="0"/>
              </a:spcAft>
              <a:buFont typeface="Wingdings" charset="0"/>
              <a:buChar char="n"/>
              <a:defRPr/>
            </a:pPr>
            <a:endParaRPr lang="en-US" sz="2400" dirty="0">
              <a:solidFill>
                <a:schemeClr val="tx1">
                  <a:lumMod val="50000"/>
                  <a:lumOff val="50000"/>
                </a:schemeClr>
              </a:solidFill>
            </a:endParaRPr>
          </a:p>
        </p:txBody>
      </p:sp>
      <p:sp>
        <p:nvSpPr>
          <p:cNvPr id="46084"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2" name="TextBox 1"/>
          <p:cNvSpPr txBox="1"/>
          <p:nvPr/>
        </p:nvSpPr>
        <p:spPr>
          <a:xfrm>
            <a:off x="533400" y="5027819"/>
            <a:ext cx="6872587" cy="954107"/>
          </a:xfrm>
          <a:prstGeom prst="rect">
            <a:avLst/>
          </a:prstGeom>
          <a:noFill/>
        </p:spPr>
        <p:txBody>
          <a:bodyPr wrap="none" rtlCol="0">
            <a:spAutoFit/>
          </a:bodyPr>
          <a:lstStyle/>
          <a:p>
            <a:r>
              <a:rPr lang="en-US" sz="2800" i="1" dirty="0" smtClean="0"/>
              <a:t>Average depth of insertion: 20-22 cm women;</a:t>
            </a:r>
          </a:p>
          <a:p>
            <a:r>
              <a:rPr lang="en-US" sz="2800" i="1" dirty="0" smtClean="0"/>
              <a:t>21-23 cm men (Document)</a:t>
            </a:r>
            <a:endParaRPr lang="en-US" sz="2800" i="1" dirty="0"/>
          </a:p>
        </p:txBody>
      </p:sp>
    </p:spTree>
    <p:extLst>
      <p:ext uri="{BB962C8B-B14F-4D97-AF65-F5344CB8AC3E}">
        <p14:creationId xmlns:p14="http://schemas.microsoft.com/office/powerpoint/2010/main" val="2256856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6083">
                                            <p:txEl>
                                              <p:pRg st="5" end="5"/>
                                            </p:txEl>
                                          </p:spTgt>
                                        </p:tgtEl>
                                        <p:attrNameLst>
                                          <p:attrName>style.visibility</p:attrName>
                                        </p:attrNameLst>
                                      </p:cBhvr>
                                      <p:to>
                                        <p:strVal val="visible"/>
                                      </p:to>
                                    </p:set>
                                    <p:anim calcmode="lin" valueType="num">
                                      <p:cBhvr additive="base">
                                        <p:cTn id="37" dur="500" fill="hold"/>
                                        <p:tgtEl>
                                          <p:spTgt spid="460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60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083">
                                            <p:txEl>
                                              <p:pRg st="6" end="6"/>
                                            </p:txEl>
                                          </p:spTgt>
                                        </p:tgtEl>
                                        <p:attrNameLst>
                                          <p:attrName>style.visibility</p:attrName>
                                        </p:attrNameLst>
                                      </p:cBhvr>
                                      <p:to>
                                        <p:strVal val="visible"/>
                                      </p:to>
                                    </p:set>
                                    <p:anim calcmode="lin" valueType="num">
                                      <p:cBhvr additive="base">
                                        <p:cTn id="43" dur="500" fill="hold"/>
                                        <p:tgtEl>
                                          <p:spTgt spid="4608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60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animEffect transition="in" filter="fade">
                                      <p:cBhvr>
                                        <p:cTn id="49" dur="1000"/>
                                        <p:tgtEl>
                                          <p:spTgt spid="2">
                                            <p:txEl>
                                              <p:pRg st="0" end="0"/>
                                            </p:txEl>
                                          </p:spTgt>
                                        </p:tgtEl>
                                      </p:cBhvr>
                                    </p:animEffect>
                                    <p:anim calcmode="lin" valueType="num">
                                      <p:cBhvr>
                                        <p:cTn id="5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
                                            <p:txEl>
                                              <p:pRg st="1" end="1"/>
                                            </p:txEl>
                                          </p:spTgt>
                                        </p:tgtEl>
                                        <p:attrNameLst>
                                          <p:attrName>style.visibility</p:attrName>
                                        </p:attrNameLst>
                                      </p:cBhvr>
                                      <p:to>
                                        <p:strVal val="visible"/>
                                      </p:to>
                                    </p:set>
                                    <p:animEffect transition="in" filter="fade">
                                      <p:cBhvr>
                                        <p:cTn id="54" dur="1000"/>
                                        <p:tgtEl>
                                          <p:spTgt spid="2">
                                            <p:txEl>
                                              <p:pRg st="1" end="1"/>
                                            </p:txEl>
                                          </p:spTgt>
                                        </p:tgtEl>
                                      </p:cBhvr>
                                    </p:animEffect>
                                    <p:anim calcmode="lin" valueType="num">
                                      <p:cBhvr>
                                        <p:cTn id="5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1"/>
          <p:cNvSpPr>
            <a:spLocks noGrp="1"/>
          </p:cNvSpPr>
          <p:nvPr>
            <p:ph type="ftr" sz="quarter" idx="11"/>
          </p:nvPr>
        </p:nvSpPr>
        <p:spPr bwMode="auto">
          <a:xfrm>
            <a:off x="1524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4" name="Rectangle 3"/>
          <p:cNvSpPr/>
          <p:nvPr/>
        </p:nvSpPr>
        <p:spPr>
          <a:xfrm>
            <a:off x="304800" y="1905000"/>
            <a:ext cx="8382000" cy="3687163"/>
          </a:xfrm>
          <a:prstGeom prst="rect">
            <a:avLst/>
          </a:prstGeom>
        </p:spPr>
        <p:txBody>
          <a:bodyPr wrap="square">
            <a:spAutoFit/>
          </a:bodyPr>
          <a:lstStyle/>
          <a:p>
            <a:pPr marL="342900" indent="-342900">
              <a:lnSpc>
                <a:spcPct val="90000"/>
              </a:lnSpc>
              <a:spcBef>
                <a:spcPct val="20000"/>
              </a:spcBef>
              <a:buClr>
                <a:srgbClr val="9A0000"/>
              </a:buClr>
              <a:buSzPct val="75000"/>
              <a:buFont typeface="Wingdings" charset="0"/>
              <a:buChar char="n"/>
              <a:defRPr/>
            </a:pPr>
            <a:r>
              <a:rPr lang="en-US" sz="3200" kern="0" dirty="0">
                <a:solidFill>
                  <a:srgbClr val="000000"/>
                </a:solidFill>
                <a:latin typeface="Verdana"/>
                <a:ea typeface="ＭＳ Ｐゴシック" charset="0"/>
              </a:rPr>
              <a:t>Secure the tube </a:t>
            </a:r>
          </a:p>
          <a:p>
            <a:pPr marL="342900" indent="-342900">
              <a:lnSpc>
                <a:spcPct val="90000"/>
              </a:lnSpc>
              <a:spcBef>
                <a:spcPct val="20000"/>
              </a:spcBef>
              <a:buClr>
                <a:srgbClr val="9A0000"/>
              </a:buClr>
              <a:buSzPct val="75000"/>
              <a:buFont typeface="Wingdings" charset="0"/>
              <a:buChar char="n"/>
              <a:defRPr/>
            </a:pPr>
            <a:r>
              <a:rPr lang="en-US" sz="3200" kern="0" dirty="0">
                <a:solidFill>
                  <a:srgbClr val="000000"/>
                </a:solidFill>
                <a:latin typeface="Verdana"/>
                <a:ea typeface="ＭＳ Ｐゴシック" charset="0"/>
              </a:rPr>
              <a:t>Inflate the </a:t>
            </a:r>
            <a:r>
              <a:rPr lang="en-US" sz="3200" kern="0" dirty="0" smtClean="0">
                <a:solidFill>
                  <a:srgbClr val="000000"/>
                </a:solidFill>
                <a:latin typeface="Verdana"/>
                <a:ea typeface="ＭＳ Ｐゴシック" charset="0"/>
              </a:rPr>
              <a:t>cuff (if adult/older child)</a:t>
            </a:r>
            <a:endParaRPr lang="en-US" sz="3200" kern="0" dirty="0">
              <a:solidFill>
                <a:srgbClr val="000000"/>
              </a:solidFill>
              <a:latin typeface="Verdana"/>
              <a:ea typeface="ＭＳ Ｐゴシック" charset="0"/>
            </a:endParaRPr>
          </a:p>
          <a:p>
            <a:pPr marL="342900" indent="-342900">
              <a:lnSpc>
                <a:spcPct val="90000"/>
              </a:lnSpc>
              <a:spcBef>
                <a:spcPct val="20000"/>
              </a:spcBef>
              <a:buClr>
                <a:srgbClr val="9A0000"/>
              </a:buClr>
              <a:buSzPct val="75000"/>
              <a:buFont typeface="Wingdings" charset="0"/>
              <a:buChar char="n"/>
              <a:defRPr/>
            </a:pPr>
            <a:r>
              <a:rPr lang="en-US" sz="3200" kern="0" dirty="0">
                <a:solidFill>
                  <a:srgbClr val="000000"/>
                </a:solidFill>
                <a:latin typeface="Verdana"/>
                <a:ea typeface="ＭＳ Ｐゴシック" charset="0"/>
              </a:rPr>
              <a:t>Continue bagging or </a:t>
            </a:r>
            <a:r>
              <a:rPr lang="en-US" sz="3200" kern="0" dirty="0" smtClean="0">
                <a:solidFill>
                  <a:srgbClr val="000000"/>
                </a:solidFill>
                <a:latin typeface="Verdana"/>
                <a:ea typeface="ＭＳ Ｐゴシック" charset="0"/>
              </a:rPr>
              <a:t>attach ventilator (RT)</a:t>
            </a:r>
            <a:endParaRPr lang="en-US" sz="3200" kern="0" dirty="0">
              <a:solidFill>
                <a:srgbClr val="000000"/>
              </a:solidFill>
              <a:latin typeface="Verdana"/>
              <a:ea typeface="ＭＳ Ｐゴシック" charset="0"/>
            </a:endParaRPr>
          </a:p>
          <a:p>
            <a:pPr marL="342900" indent="-342900">
              <a:lnSpc>
                <a:spcPct val="90000"/>
              </a:lnSpc>
              <a:spcBef>
                <a:spcPct val="20000"/>
              </a:spcBef>
              <a:buClr>
                <a:srgbClr val="9A0000"/>
              </a:buClr>
              <a:buSzPct val="75000"/>
              <a:buFont typeface="Wingdings" charset="0"/>
              <a:buChar char="n"/>
              <a:defRPr/>
            </a:pPr>
            <a:r>
              <a:rPr lang="en-US" sz="3200" kern="0" dirty="0">
                <a:solidFill>
                  <a:srgbClr val="000000"/>
                </a:solidFill>
                <a:latin typeface="Verdana"/>
                <a:ea typeface="ＭＳ Ｐゴシック" charset="0"/>
              </a:rPr>
              <a:t>CXR to confirm </a:t>
            </a:r>
            <a:r>
              <a:rPr lang="en-US" sz="3200" kern="0" dirty="0" smtClean="0">
                <a:solidFill>
                  <a:srgbClr val="000000"/>
                </a:solidFill>
                <a:latin typeface="Verdana"/>
                <a:ea typeface="ＭＳ Ｐゴシック" charset="0"/>
              </a:rPr>
              <a:t>positioning</a:t>
            </a:r>
          </a:p>
          <a:p>
            <a:pPr marL="342900" indent="-342900">
              <a:lnSpc>
                <a:spcPct val="90000"/>
              </a:lnSpc>
              <a:spcBef>
                <a:spcPct val="20000"/>
              </a:spcBef>
              <a:buClr>
                <a:srgbClr val="9A0000"/>
              </a:buClr>
              <a:buSzPct val="75000"/>
              <a:buFont typeface="Wingdings" charset="0"/>
              <a:buChar char="n"/>
              <a:defRPr/>
            </a:pPr>
            <a:r>
              <a:rPr lang="en-US" sz="3200" kern="0" dirty="0" smtClean="0">
                <a:solidFill>
                  <a:srgbClr val="000000"/>
                </a:solidFill>
                <a:latin typeface="Verdana"/>
                <a:ea typeface="ＭＳ Ｐゴシック" charset="0"/>
              </a:rPr>
              <a:t>Ongoing vital signs/respiratory</a:t>
            </a:r>
          </a:p>
          <a:p>
            <a:pPr>
              <a:lnSpc>
                <a:spcPct val="90000"/>
              </a:lnSpc>
              <a:spcBef>
                <a:spcPct val="20000"/>
              </a:spcBef>
              <a:buClr>
                <a:srgbClr val="9A0000"/>
              </a:buClr>
              <a:buSzPct val="75000"/>
              <a:defRPr/>
            </a:pPr>
            <a:r>
              <a:rPr lang="en-US" sz="3200" kern="0" dirty="0">
                <a:solidFill>
                  <a:srgbClr val="000000"/>
                </a:solidFill>
                <a:latin typeface="Verdana"/>
                <a:ea typeface="ＭＳ Ｐゴシック" charset="0"/>
              </a:rPr>
              <a:t> </a:t>
            </a:r>
            <a:r>
              <a:rPr lang="en-US" sz="3200" kern="0" dirty="0" smtClean="0">
                <a:solidFill>
                  <a:srgbClr val="000000"/>
                </a:solidFill>
                <a:latin typeface="Verdana"/>
                <a:ea typeface="ＭＳ Ｐゴシック" charset="0"/>
              </a:rPr>
              <a:t>  assessment/ sedation monitoring</a:t>
            </a:r>
            <a:endParaRPr lang="en-US" sz="3200" kern="0" dirty="0">
              <a:solidFill>
                <a:srgbClr val="000000"/>
              </a:solidFill>
              <a:latin typeface="Verdana"/>
              <a:ea typeface="ＭＳ Ｐゴシック" charset="0"/>
            </a:endParaRPr>
          </a:p>
        </p:txBody>
      </p:sp>
      <p:sp>
        <p:nvSpPr>
          <p:cNvPr id="62468" name="TextBox 2"/>
          <p:cNvSpPr txBox="1">
            <a:spLocks noChangeArrowheads="1"/>
          </p:cNvSpPr>
          <p:nvPr/>
        </p:nvSpPr>
        <p:spPr bwMode="auto">
          <a:xfrm>
            <a:off x="742950" y="990600"/>
            <a:ext cx="5410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4400"/>
              <a:t>Post-intubation</a:t>
            </a:r>
          </a:p>
        </p:txBody>
      </p:sp>
    </p:spTree>
    <p:extLst>
      <p:ext uri="{BB962C8B-B14F-4D97-AF65-F5344CB8AC3E}">
        <p14:creationId xmlns:p14="http://schemas.microsoft.com/office/powerpoint/2010/main" val="1555014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monitoring</a:t>
            </a:r>
            <a:endParaRPr lang="en-US" dirty="0"/>
          </a:p>
        </p:txBody>
      </p:sp>
      <p:sp>
        <p:nvSpPr>
          <p:cNvPr id="3" name="Text Placeholder 2"/>
          <p:cNvSpPr>
            <a:spLocks noGrp="1"/>
          </p:cNvSpPr>
          <p:nvPr>
            <p:ph type="body" idx="1"/>
          </p:nvPr>
        </p:nvSpPr>
        <p:spPr/>
        <p:txBody>
          <a:bodyPr>
            <a:normAutofit/>
          </a:bodyPr>
          <a:lstStyle/>
          <a:p>
            <a:r>
              <a:rPr lang="en-US" sz="5400" dirty="0" smtClean="0"/>
              <a:t>Respiratory System</a:t>
            </a:r>
            <a:endParaRPr lang="en-US" sz="5400" dirty="0"/>
          </a:p>
        </p:txBody>
      </p:sp>
      <p:sp>
        <p:nvSpPr>
          <p:cNvPr id="4" name="Footer Placeholder 3"/>
          <p:cNvSpPr>
            <a:spLocks noGrp="1"/>
          </p:cNvSpPr>
          <p:nvPr>
            <p:ph type="ftr" sz="quarter" idx="11"/>
          </p:nvPr>
        </p:nvSpPr>
        <p:spPr>
          <a:xfrm rot="16200000">
            <a:off x="7167810" y="3629660"/>
            <a:ext cx="3205481" cy="365760"/>
          </a:xfrm>
        </p:spPr>
        <p:txBody>
          <a:bodyPr/>
          <a:lstStyle/>
          <a:p>
            <a:r>
              <a:rPr lang="en-US" smtClean="0"/>
              <a:t>City Wide Orientation, June, 2015</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84363">
            <a:off x="3971534" y="1529358"/>
            <a:ext cx="3239109" cy="287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7648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a:t>E</a:t>
            </a:r>
            <a:r>
              <a:rPr lang="en-US" dirty="0" smtClean="0"/>
              <a:t>nd-tidal CO2 Monitoring</a:t>
            </a:r>
            <a:endParaRPr lang="en-US" dirty="0"/>
          </a:p>
        </p:txBody>
      </p:sp>
      <p:sp>
        <p:nvSpPr>
          <p:cNvPr id="65539" name="Footer Placeholder 2"/>
          <p:cNvSpPr>
            <a:spLocks noGrp="1"/>
          </p:cNvSpPr>
          <p:nvPr>
            <p:ph type="ftr" sz="quarter" idx="11"/>
          </p:nvPr>
        </p:nvSpPr>
        <p:spPr bwMode="auto">
          <a:xfrm>
            <a:off x="-28575" y="64008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rgbClr val="000000"/>
                </a:solidFill>
                <a:latin typeface="Century Gothic" pitchFamily="34" charset="0"/>
              </a:rPr>
              <a:t>City Wide Orientation, June, 2015</a:t>
            </a:r>
            <a:endParaRPr lang="en-US" sz="1200">
              <a:solidFill>
                <a:srgbClr val="000000"/>
              </a:solidFill>
              <a:latin typeface="Century Gothic" pitchFamily="34" charset="0"/>
            </a:endParaRPr>
          </a:p>
        </p:txBody>
      </p:sp>
      <p:sp>
        <p:nvSpPr>
          <p:cNvPr id="4" name="TextBox 3"/>
          <p:cNvSpPr txBox="1"/>
          <p:nvPr/>
        </p:nvSpPr>
        <p:spPr>
          <a:xfrm>
            <a:off x="152400" y="1828800"/>
            <a:ext cx="8428461" cy="3816429"/>
          </a:xfrm>
          <a:prstGeom prst="rect">
            <a:avLst/>
          </a:prstGeom>
          <a:noFill/>
        </p:spPr>
        <p:txBody>
          <a:bodyPr wrap="none">
            <a:spAutoFit/>
          </a:bodyPr>
          <a:lstStyle/>
          <a:p>
            <a:pPr marL="342900" indent="-342900">
              <a:buFont typeface="Wingdings" pitchFamily="2" charset="2"/>
              <a:buChar char="q"/>
              <a:defRPr/>
            </a:pPr>
            <a:r>
              <a:rPr lang="en-US" sz="2800" dirty="0">
                <a:solidFill>
                  <a:srgbClr val="000000"/>
                </a:solidFill>
              </a:rPr>
              <a:t>Now used as standard with</a:t>
            </a:r>
          </a:p>
          <a:p>
            <a:pPr>
              <a:defRPr/>
            </a:pPr>
            <a:r>
              <a:rPr lang="en-US" sz="2800" dirty="0">
                <a:solidFill>
                  <a:srgbClr val="000000"/>
                </a:solidFill>
              </a:rPr>
              <a:t>   </a:t>
            </a:r>
            <a:r>
              <a:rPr lang="en-US" sz="2800" dirty="0" smtClean="0">
                <a:solidFill>
                  <a:srgbClr val="000000"/>
                </a:solidFill>
              </a:rPr>
              <a:t> respiratory arrests/compromise/procedural sedation</a:t>
            </a:r>
            <a:endParaRPr lang="en-US" sz="2800" dirty="0">
              <a:solidFill>
                <a:srgbClr val="000000"/>
              </a:solidFill>
            </a:endParaRPr>
          </a:p>
          <a:p>
            <a:pPr marL="342900" indent="-342900">
              <a:buFont typeface="Wingdings" pitchFamily="2" charset="2"/>
              <a:buChar char="q"/>
              <a:defRPr/>
            </a:pPr>
            <a:r>
              <a:rPr lang="en-US" sz="2800" dirty="0">
                <a:solidFill>
                  <a:srgbClr val="000000"/>
                </a:solidFill>
              </a:rPr>
              <a:t>ET CO2 is a reliable measurement</a:t>
            </a:r>
          </a:p>
          <a:p>
            <a:pPr>
              <a:defRPr/>
            </a:pPr>
            <a:r>
              <a:rPr lang="en-US" sz="2800" dirty="0">
                <a:solidFill>
                  <a:srgbClr val="000000"/>
                </a:solidFill>
              </a:rPr>
              <a:t>   </a:t>
            </a:r>
            <a:r>
              <a:rPr lang="en-US" sz="2800" dirty="0" smtClean="0">
                <a:solidFill>
                  <a:srgbClr val="000000"/>
                </a:solidFill>
              </a:rPr>
              <a:t> of </a:t>
            </a:r>
            <a:r>
              <a:rPr lang="en-US" sz="2800" dirty="0">
                <a:solidFill>
                  <a:srgbClr val="000000"/>
                </a:solidFill>
              </a:rPr>
              <a:t>cardiac output during CPR</a:t>
            </a:r>
          </a:p>
          <a:p>
            <a:pPr marL="342900" indent="-342900">
              <a:buFont typeface="Wingdings" pitchFamily="2" charset="2"/>
              <a:buChar char="q"/>
              <a:defRPr/>
            </a:pPr>
            <a:r>
              <a:rPr lang="en-US" sz="2800" dirty="0">
                <a:solidFill>
                  <a:srgbClr val="000000"/>
                </a:solidFill>
              </a:rPr>
              <a:t>Can be used as a tool in measuring</a:t>
            </a:r>
          </a:p>
          <a:p>
            <a:pPr>
              <a:defRPr/>
            </a:pPr>
            <a:r>
              <a:rPr lang="en-US" sz="2800" dirty="0">
                <a:solidFill>
                  <a:srgbClr val="000000"/>
                </a:solidFill>
              </a:rPr>
              <a:t>    effectiveness of compressions</a:t>
            </a:r>
          </a:p>
          <a:p>
            <a:pPr marL="342900" indent="-342900">
              <a:buFont typeface="Wingdings" pitchFamily="2" charset="2"/>
              <a:buChar char="q"/>
              <a:defRPr/>
            </a:pPr>
            <a:r>
              <a:rPr lang="en-US" sz="2800" dirty="0">
                <a:solidFill>
                  <a:srgbClr val="000000"/>
                </a:solidFill>
              </a:rPr>
              <a:t>Values below 10mm </a:t>
            </a:r>
            <a:r>
              <a:rPr lang="en-US" sz="2800" dirty="0" smtClean="0">
                <a:solidFill>
                  <a:srgbClr val="000000"/>
                </a:solidFill>
              </a:rPr>
              <a:t>Hg during CPR </a:t>
            </a:r>
            <a:r>
              <a:rPr lang="en-US" sz="2800" dirty="0">
                <a:solidFill>
                  <a:srgbClr val="000000"/>
                </a:solidFill>
              </a:rPr>
              <a:t>indicate a problem</a:t>
            </a:r>
          </a:p>
          <a:p>
            <a:pPr>
              <a:defRPr/>
            </a:pPr>
            <a:r>
              <a:rPr lang="en-US" sz="2800" dirty="0">
                <a:solidFill>
                  <a:srgbClr val="000000"/>
                </a:solidFill>
              </a:rPr>
              <a:t>   </a:t>
            </a:r>
            <a:r>
              <a:rPr lang="en-US" sz="2800" dirty="0" smtClean="0">
                <a:solidFill>
                  <a:srgbClr val="000000"/>
                </a:solidFill>
              </a:rPr>
              <a:t> Goal</a:t>
            </a:r>
            <a:r>
              <a:rPr lang="en-US" sz="2800" dirty="0">
                <a:solidFill>
                  <a:srgbClr val="000000"/>
                </a:solidFill>
              </a:rPr>
              <a:t>: 10-15</a:t>
            </a:r>
          </a:p>
          <a:p>
            <a:pPr>
              <a:defRPr/>
            </a:pPr>
            <a:r>
              <a:rPr lang="en-US" dirty="0">
                <a:solidFill>
                  <a:srgbClr val="000000"/>
                </a:solidFill>
              </a:rPr>
              <a:t>    </a:t>
            </a:r>
            <a:r>
              <a:rPr lang="en-US" sz="1000" dirty="0">
                <a:solidFill>
                  <a:srgbClr val="000000"/>
                </a:solidFill>
              </a:rPr>
              <a:t>(Marx, </a:t>
            </a:r>
            <a:r>
              <a:rPr lang="en-US" sz="1000" dirty="0" err="1">
                <a:solidFill>
                  <a:srgbClr val="000000"/>
                </a:solidFill>
              </a:rPr>
              <a:t>Hockberger</a:t>
            </a:r>
            <a:r>
              <a:rPr lang="en-US" sz="1000" dirty="0">
                <a:solidFill>
                  <a:srgbClr val="000000"/>
                </a:solidFill>
              </a:rPr>
              <a:t> &amp; Walls, 2006)</a:t>
            </a:r>
            <a:endParaRPr lang="en-US" dirty="0">
              <a:solidFill>
                <a:srgbClr val="000000"/>
              </a:solidFill>
            </a:endParaRPr>
          </a:p>
        </p:txBody>
      </p:sp>
    </p:spTree>
    <p:extLst>
      <p:ext uri="{BB962C8B-B14F-4D97-AF65-F5344CB8AC3E}">
        <p14:creationId xmlns:p14="http://schemas.microsoft.com/office/powerpoint/2010/main" val="333774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1000"/>
                                        <p:tgtEl>
                                          <p:spTgt spid="4">
                                            <p:txEl>
                                              <p:pRg st="7" end="7"/>
                                            </p:txEl>
                                          </p:spTgt>
                                        </p:tgtEl>
                                      </p:cBhvr>
                                    </p:animEffect>
                                    <p:anim calcmode="lin" valueType="num">
                                      <p:cBhvr>
                                        <p:cTn id="4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1"/>
          <p:cNvSpPr>
            <a:spLocks noGrp="1"/>
          </p:cNvSpPr>
          <p:nvPr>
            <p:ph type="ftr" sz="quarter" idx="11"/>
          </p:nvPr>
        </p:nvSpPr>
        <p:spPr bwMode="auto">
          <a:xfrm rot="16200000">
            <a:off x="6901110" y="3362961"/>
            <a:ext cx="3738881"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dirty="0">
              <a:solidFill>
                <a:schemeClr val="bg2"/>
              </a:solidFill>
            </a:endParaRPr>
          </a:p>
        </p:txBody>
      </p:sp>
      <p:pic>
        <p:nvPicPr>
          <p:cNvPr id="665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24050"/>
            <a:ext cx="4041775"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1924050"/>
            <a:ext cx="3505200"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565" name="Straight Arrow Connector 6"/>
          <p:cNvCxnSpPr>
            <a:cxnSpLocks noChangeShapeType="1"/>
          </p:cNvCxnSpPr>
          <p:nvPr/>
        </p:nvCxnSpPr>
        <p:spPr bwMode="auto">
          <a:xfrm>
            <a:off x="1914525" y="1924050"/>
            <a:ext cx="457200" cy="1036638"/>
          </a:xfrm>
          <a:prstGeom prst="straightConnector1">
            <a:avLst/>
          </a:prstGeom>
          <a:noFill/>
          <a:ln w="9525" algn="ctr">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6" name="TextBox 8"/>
          <p:cNvSpPr txBox="1">
            <a:spLocks noChangeArrowheads="1"/>
          </p:cNvSpPr>
          <p:nvPr/>
        </p:nvSpPr>
        <p:spPr bwMode="auto">
          <a:xfrm>
            <a:off x="1600200" y="13716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T connector</a:t>
            </a:r>
          </a:p>
        </p:txBody>
      </p:sp>
      <p:cxnSp>
        <p:nvCxnSpPr>
          <p:cNvPr id="66567" name="Straight Arrow Connector 10"/>
          <p:cNvCxnSpPr>
            <a:cxnSpLocks noChangeShapeType="1"/>
          </p:cNvCxnSpPr>
          <p:nvPr/>
        </p:nvCxnSpPr>
        <p:spPr bwMode="auto">
          <a:xfrm flipH="1">
            <a:off x="3276600" y="1371600"/>
            <a:ext cx="1143000" cy="1589088"/>
          </a:xfrm>
          <a:prstGeom prst="straightConnector1">
            <a:avLst/>
          </a:prstGeom>
          <a:noFill/>
          <a:ln w="9525" algn="ctr">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8" name="TextBox 12"/>
          <p:cNvSpPr txBox="1">
            <a:spLocks noChangeArrowheads="1"/>
          </p:cNvSpPr>
          <p:nvPr/>
        </p:nvSpPr>
        <p:spPr bwMode="auto">
          <a:xfrm>
            <a:off x="4419600" y="990600"/>
            <a:ext cx="1370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ET tube</a:t>
            </a:r>
          </a:p>
        </p:txBody>
      </p:sp>
      <p:cxnSp>
        <p:nvCxnSpPr>
          <p:cNvPr id="66569" name="Straight Arrow Connector 14"/>
          <p:cNvCxnSpPr>
            <a:cxnSpLocks noChangeShapeType="1"/>
          </p:cNvCxnSpPr>
          <p:nvPr/>
        </p:nvCxnSpPr>
        <p:spPr bwMode="auto">
          <a:xfrm flipH="1">
            <a:off x="914400" y="3657600"/>
            <a:ext cx="381000" cy="1524000"/>
          </a:xfrm>
          <a:prstGeom prst="straightConnector1">
            <a:avLst/>
          </a:prstGeom>
          <a:noFill/>
          <a:ln w="9525" algn="ctr">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16"/>
          <p:cNvSpPr txBox="1">
            <a:spLocks noChangeArrowheads="1"/>
          </p:cNvSpPr>
          <p:nvPr/>
        </p:nvSpPr>
        <p:spPr bwMode="auto">
          <a:xfrm>
            <a:off x="533400" y="5410200"/>
            <a:ext cx="1760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Ambu bag</a:t>
            </a:r>
          </a:p>
        </p:txBody>
      </p:sp>
      <p:cxnSp>
        <p:nvCxnSpPr>
          <p:cNvPr id="66571" name="Straight Arrow Connector 18"/>
          <p:cNvCxnSpPr>
            <a:cxnSpLocks noChangeShapeType="1"/>
          </p:cNvCxnSpPr>
          <p:nvPr/>
        </p:nvCxnSpPr>
        <p:spPr bwMode="auto">
          <a:xfrm>
            <a:off x="2293938" y="4419600"/>
            <a:ext cx="2659062" cy="1220788"/>
          </a:xfrm>
          <a:prstGeom prst="straightConnector1">
            <a:avLst/>
          </a:prstGeom>
          <a:noFill/>
          <a:ln w="9525" algn="ctr">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2" name="TextBox 19"/>
          <p:cNvSpPr txBox="1">
            <a:spLocks noChangeArrowheads="1"/>
          </p:cNvSpPr>
          <p:nvPr/>
        </p:nvSpPr>
        <p:spPr bwMode="auto">
          <a:xfrm>
            <a:off x="5334000" y="5640388"/>
            <a:ext cx="292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Gas sampling line</a:t>
            </a:r>
          </a:p>
        </p:txBody>
      </p:sp>
    </p:spTree>
    <p:extLst>
      <p:ext uri="{BB962C8B-B14F-4D97-AF65-F5344CB8AC3E}">
        <p14:creationId xmlns:p14="http://schemas.microsoft.com/office/powerpoint/2010/main" val="403555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rot="16200000">
            <a:off x="7244010" y="3705860"/>
            <a:ext cx="3053081" cy="365760"/>
          </a:xfrm>
        </p:spPr>
        <p:txBody>
          <a:bodyPr/>
          <a:lstStyle/>
          <a:p>
            <a:r>
              <a:rPr lang="en-US" smtClean="0"/>
              <a:t>City Wide Orientation, June, 2015</a:t>
            </a:r>
            <a:endParaRPr lang="en-US" dirty="0"/>
          </a:p>
        </p:txBody>
      </p:sp>
      <p:pic>
        <p:nvPicPr>
          <p:cNvPr id="4" name="Picture 3" descr="Endtidal during procedural sedation (non-intubated patients) - Microsoft PowerPoint"/>
          <p:cNvPicPr>
            <a:picLocks noChangeAspect="1"/>
          </p:cNvPicPr>
          <p:nvPr/>
        </p:nvPicPr>
        <p:blipFill rotWithShape="1">
          <a:blip r:embed="rId3">
            <a:extLst>
              <a:ext uri="{28A0092B-C50C-407E-A947-70E740481C1C}">
                <a14:useLocalDpi xmlns:a14="http://schemas.microsoft.com/office/drawing/2010/main" val="0"/>
              </a:ext>
            </a:extLst>
          </a:blip>
          <a:srcRect l="19136" t="18462" r="4758" b="10085"/>
          <a:stretch/>
        </p:blipFill>
        <p:spPr>
          <a:xfrm>
            <a:off x="228600" y="609600"/>
            <a:ext cx="7831015" cy="5673075"/>
          </a:xfrm>
          <a:prstGeom prst="rect">
            <a:avLst/>
          </a:prstGeom>
        </p:spPr>
      </p:pic>
    </p:spTree>
    <p:extLst>
      <p:ext uri="{BB962C8B-B14F-4D97-AF65-F5344CB8AC3E}">
        <p14:creationId xmlns:p14="http://schemas.microsoft.com/office/powerpoint/2010/main" val="7182940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Capnography</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327" y="533400"/>
            <a:ext cx="1644073"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33398"/>
            <a:ext cx="16002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3657600"/>
            <a:ext cx="41433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936182" y="2688070"/>
            <a:ext cx="2624436" cy="369332"/>
          </a:xfrm>
          <a:prstGeom prst="rect">
            <a:avLst/>
          </a:prstGeom>
          <a:noFill/>
        </p:spPr>
        <p:txBody>
          <a:bodyPr wrap="none" rtlCol="0">
            <a:spAutoFit/>
          </a:bodyPr>
          <a:lstStyle/>
          <a:p>
            <a:r>
              <a:rPr lang="en-US" dirty="0" smtClean="0"/>
              <a:t>Confirms presence of CO2</a:t>
            </a:r>
            <a:endParaRPr lang="en-US" dirty="0"/>
          </a:p>
        </p:txBody>
      </p:sp>
      <p:sp>
        <p:nvSpPr>
          <p:cNvPr id="5" name="TextBox 4"/>
          <p:cNvSpPr txBox="1"/>
          <p:nvPr/>
        </p:nvSpPr>
        <p:spPr>
          <a:xfrm>
            <a:off x="2509268" y="6314786"/>
            <a:ext cx="3334887" cy="369332"/>
          </a:xfrm>
          <a:prstGeom prst="rect">
            <a:avLst/>
          </a:prstGeom>
          <a:noFill/>
        </p:spPr>
        <p:txBody>
          <a:bodyPr wrap="none" rtlCol="0">
            <a:spAutoFit/>
          </a:bodyPr>
          <a:lstStyle/>
          <a:p>
            <a:r>
              <a:rPr lang="en-US" dirty="0" smtClean="0"/>
              <a:t>Ongoing monitoring of CO2 levels</a:t>
            </a:r>
            <a:endParaRPr lang="en-US" dirty="0"/>
          </a:p>
        </p:txBody>
      </p:sp>
    </p:spTree>
    <p:extLst>
      <p:ext uri="{BB962C8B-B14F-4D97-AF65-F5344CB8AC3E}">
        <p14:creationId xmlns:p14="http://schemas.microsoft.com/office/powerpoint/2010/main" val="42224719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Blood Gases Analysis</a:t>
            </a:r>
            <a:endParaRPr lang="en-US" sz="6600"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76200" y="1905000"/>
            <a:ext cx="8376588" cy="3108543"/>
          </a:xfrm>
          <a:prstGeom prst="rect">
            <a:avLst/>
          </a:prstGeom>
          <a:noFill/>
        </p:spPr>
        <p:txBody>
          <a:bodyPr wrap="none" rtlCol="0">
            <a:spAutoFit/>
          </a:bodyPr>
          <a:lstStyle/>
          <a:p>
            <a:pPr marL="514350" indent="-514350">
              <a:buAutoNum type="arabicPeriod"/>
            </a:pPr>
            <a:r>
              <a:rPr lang="en-US" sz="2800" dirty="0" smtClean="0"/>
              <a:t>Determine acid-base balance by evaluating the pH</a:t>
            </a:r>
          </a:p>
          <a:p>
            <a:r>
              <a:rPr lang="en-US" sz="2800" dirty="0" smtClean="0"/>
              <a:t>      pH = 7.4 balanced</a:t>
            </a:r>
          </a:p>
          <a:p>
            <a:r>
              <a:rPr lang="en-US" sz="2800" dirty="0"/>
              <a:t> </a:t>
            </a:r>
            <a:r>
              <a:rPr lang="en-US" sz="2800" dirty="0" smtClean="0"/>
              <a:t>     </a:t>
            </a:r>
            <a:r>
              <a:rPr lang="en-US" sz="2800" dirty="0"/>
              <a:t>pH 7.35 - 7.39 (normal range/compensated acidosis)</a:t>
            </a:r>
          </a:p>
          <a:p>
            <a:r>
              <a:rPr lang="en-US" sz="2800" dirty="0"/>
              <a:t> </a:t>
            </a:r>
            <a:r>
              <a:rPr lang="en-US" sz="2800" dirty="0" smtClean="0"/>
              <a:t>     pH </a:t>
            </a:r>
            <a:r>
              <a:rPr lang="en-US" sz="2800" dirty="0"/>
              <a:t>7.41 - 7.45 (normal range/compensated alkalosis</a:t>
            </a:r>
            <a:r>
              <a:rPr lang="en-US" sz="2800" dirty="0" smtClean="0"/>
              <a:t>)</a:t>
            </a:r>
          </a:p>
          <a:p>
            <a:r>
              <a:rPr lang="en-US" sz="2800" dirty="0"/>
              <a:t> </a:t>
            </a:r>
            <a:r>
              <a:rPr lang="en-US" sz="2800" dirty="0" smtClean="0"/>
              <a:t>     </a:t>
            </a:r>
            <a:r>
              <a:rPr lang="en-US" sz="2800" dirty="0"/>
              <a:t>pH&lt; 7.35 acidosis</a:t>
            </a:r>
          </a:p>
          <a:p>
            <a:r>
              <a:rPr lang="en-US" sz="2800" dirty="0"/>
              <a:t>      pH &gt; 7.45 alkalosis</a:t>
            </a:r>
          </a:p>
          <a:p>
            <a:endParaRPr lang="en-US" sz="2800" dirty="0"/>
          </a:p>
        </p:txBody>
      </p:sp>
    </p:spTree>
    <p:extLst>
      <p:ext uri="{BB962C8B-B14F-4D97-AF65-F5344CB8AC3E}">
        <p14:creationId xmlns:p14="http://schemas.microsoft.com/office/powerpoint/2010/main" val="4118366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Orientation, June, 2015</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570" y="0"/>
            <a:ext cx="5386860" cy="6858000"/>
          </a:xfrm>
          <a:prstGeom prst="rect">
            <a:avLst/>
          </a:prstGeom>
        </p:spPr>
      </p:pic>
    </p:spTree>
    <p:extLst>
      <p:ext uri="{BB962C8B-B14F-4D97-AF65-F5344CB8AC3E}">
        <p14:creationId xmlns:p14="http://schemas.microsoft.com/office/powerpoint/2010/main" val="3450417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Orientation, June, 2015</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177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a:xfrm>
            <a:off x="871538" y="862013"/>
            <a:ext cx="8162925" cy="762000"/>
          </a:xfrm>
        </p:spPr>
        <p:txBody>
          <a:bodyPr/>
          <a:lstStyle/>
          <a:p>
            <a:pPr fontAlgn="auto">
              <a:spcAft>
                <a:spcPts val="0"/>
              </a:spcAft>
              <a:defRPr/>
            </a:pPr>
            <a:r>
              <a:rPr lang="en-US" dirty="0"/>
              <a:t>Airway Anatomy</a:t>
            </a:r>
            <a:endParaRPr lang="en-CA" dirty="0"/>
          </a:p>
        </p:txBody>
      </p:sp>
      <p:sp>
        <p:nvSpPr>
          <p:cNvPr id="12291" name="Rectangle 1028"/>
          <p:cNvSpPr>
            <a:spLocks noGrp="1" noChangeArrowheads="1"/>
          </p:cNvSpPr>
          <p:nvPr>
            <p:ph type="body" sz="half" idx="2"/>
          </p:nvPr>
        </p:nvSpPr>
        <p:spPr>
          <a:xfrm>
            <a:off x="4495800" y="2057400"/>
            <a:ext cx="4191000" cy="4572000"/>
          </a:xfrm>
        </p:spPr>
        <p:txBody>
          <a:bodyPr/>
          <a:lstStyle/>
          <a:p>
            <a:pPr marL="0" indent="0">
              <a:buFont typeface="Wingdings" pitchFamily="2" charset="2"/>
              <a:buNone/>
            </a:pPr>
            <a:r>
              <a:rPr lang="en-CA" sz="2800" dirty="0" smtClean="0"/>
              <a:t>The cricoid is smaller in </a:t>
            </a:r>
          </a:p>
          <a:p>
            <a:pPr marL="0" indent="0">
              <a:buFont typeface="Wingdings" pitchFamily="2" charset="2"/>
              <a:buNone/>
            </a:pPr>
            <a:r>
              <a:rPr lang="en-CA" sz="2800" dirty="0" smtClean="0"/>
              <a:t>the female.</a:t>
            </a:r>
          </a:p>
          <a:p>
            <a:pPr marL="0" indent="0">
              <a:buFont typeface="Wingdings" pitchFamily="2" charset="2"/>
              <a:buNone/>
            </a:pPr>
            <a:r>
              <a:rPr lang="en-CA" sz="2800" dirty="0" smtClean="0"/>
              <a:t>Cricoid pressure during intubation is thought to dec. risk of aspiration.</a:t>
            </a:r>
          </a:p>
          <a:p>
            <a:pPr marL="0" indent="0">
              <a:buFont typeface="Wingdings" pitchFamily="2" charset="2"/>
              <a:buNone/>
            </a:pPr>
            <a:r>
              <a:rPr lang="en-CA" sz="2800" dirty="0" smtClean="0"/>
              <a:t>The cricoid may also be used for emergency airway.</a:t>
            </a:r>
          </a:p>
        </p:txBody>
      </p:sp>
      <p:sp>
        <p:nvSpPr>
          <p:cNvPr id="5125" name="Footer Placeholder 1"/>
          <p:cNvSpPr>
            <a:spLocks noGrp="1"/>
          </p:cNvSpPr>
          <p:nvPr>
            <p:ph type="ftr" sz="quarter" idx="11"/>
          </p:nvPr>
        </p:nvSpPr>
        <p:spPr>
          <a:xfrm>
            <a:off x="-19050" y="638175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050" smtClean="0"/>
              <a:t>City Wide Orientation, June, 2015</a:t>
            </a:r>
            <a:endParaRPr lang="en-US" sz="1050" dirty="0"/>
          </a:p>
        </p:txBody>
      </p:sp>
      <p:pic>
        <p:nvPicPr>
          <p:cNvPr id="122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2200"/>
            <a:ext cx="3429000" cy="3162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lipArt Placeholder 1"/>
          <p:cNvSpPr txBox="1">
            <a:spLocks/>
          </p:cNvSpPr>
          <p:nvPr/>
        </p:nvSpPr>
        <p:spPr bwMode="auto">
          <a:xfrm>
            <a:off x="898525" y="4114800"/>
            <a:ext cx="39782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sp>
    </p:spTree>
    <p:extLst>
      <p:ext uri="{BB962C8B-B14F-4D97-AF65-F5344CB8AC3E}">
        <p14:creationId xmlns:p14="http://schemas.microsoft.com/office/powerpoint/2010/main" val="6346083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City Wide Orientation, June, 2015</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6582"/>
            <a:ext cx="4130873" cy="6831418"/>
          </a:xfrm>
          <a:prstGeom prst="rect">
            <a:avLst/>
          </a:prstGeom>
        </p:spPr>
      </p:pic>
    </p:spTree>
    <p:extLst>
      <p:ext uri="{BB962C8B-B14F-4D97-AF65-F5344CB8AC3E}">
        <p14:creationId xmlns:p14="http://schemas.microsoft.com/office/powerpoint/2010/main" val="344880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Cricoidotomy</a:t>
            </a:r>
            <a:r>
              <a:rPr lang="en-US" dirty="0" smtClean="0"/>
              <a:t>/ Emergency Tracheostomy</a:t>
            </a:r>
            <a:endParaRPr lang="en-US" dirty="0"/>
          </a:p>
        </p:txBody>
      </p:sp>
      <p:sp>
        <p:nvSpPr>
          <p:cNvPr id="3" name="Footer Placeholder 2"/>
          <p:cNvSpPr>
            <a:spLocks noGrp="1"/>
          </p:cNvSpPr>
          <p:nvPr>
            <p:ph type="ftr" sz="quarter" idx="11"/>
          </p:nvPr>
        </p:nvSpPr>
        <p:spPr>
          <a:xfrm rot="16200000">
            <a:off x="6979851" y="4122420"/>
            <a:ext cx="3581399" cy="365760"/>
          </a:xfrm>
        </p:spPr>
        <p:txBody>
          <a:bodyPr/>
          <a:lstStyle/>
          <a:p>
            <a:r>
              <a:rPr lang="en-US" smtClean="0"/>
              <a:t>City Wide Orientation, June, 2015</a:t>
            </a: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447800"/>
            <a:ext cx="4762500"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912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Ditch Effort: Thoracotomy</a:t>
            </a:r>
            <a:endParaRPr lang="en-US" dirty="0"/>
          </a:p>
        </p:txBody>
      </p:sp>
      <p:sp>
        <p:nvSpPr>
          <p:cNvPr id="3" name="Footer Placeholder 2"/>
          <p:cNvSpPr>
            <a:spLocks noGrp="1"/>
          </p:cNvSpPr>
          <p:nvPr>
            <p:ph type="ftr" sz="quarter" idx="11"/>
          </p:nvPr>
        </p:nvSpPr>
        <p:spPr>
          <a:xfrm rot="16200000">
            <a:off x="7244010" y="3705860"/>
            <a:ext cx="3053081" cy="365760"/>
          </a:xfrm>
        </p:spPr>
        <p:txBody>
          <a:bodyPr/>
          <a:lstStyle/>
          <a:p>
            <a:r>
              <a:rPr lang="en-US" smtClean="0"/>
              <a:t>City Wide Orientation, June, 2015</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6" y="1828800"/>
            <a:ext cx="339271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62400" y="1821543"/>
            <a:ext cx="4508414" cy="2954655"/>
          </a:xfrm>
          <a:prstGeom prst="rect">
            <a:avLst/>
          </a:prstGeom>
          <a:noFill/>
        </p:spPr>
        <p:txBody>
          <a:bodyPr wrap="none" rtlCol="0">
            <a:spAutoFit/>
          </a:bodyPr>
          <a:lstStyle/>
          <a:p>
            <a:r>
              <a:rPr lang="en-US" sz="2800" dirty="0" smtClean="0"/>
              <a:t>Indications: </a:t>
            </a:r>
          </a:p>
          <a:p>
            <a:pPr marL="457200" indent="-457200">
              <a:buFont typeface="Wingdings" pitchFamily="2" charset="2"/>
              <a:buChar char="§"/>
            </a:pPr>
            <a:r>
              <a:rPr lang="en-US" sz="2800" dirty="0"/>
              <a:t>P</a:t>
            </a:r>
            <a:r>
              <a:rPr lang="en-US" sz="2800" dirty="0" smtClean="0"/>
              <a:t>enetrating trauma </a:t>
            </a:r>
          </a:p>
          <a:p>
            <a:pPr marL="457200" indent="-457200">
              <a:buFont typeface="Wingdings" pitchFamily="2" charset="2"/>
              <a:buChar char="§"/>
            </a:pPr>
            <a:r>
              <a:rPr lang="en-US" sz="2800" dirty="0"/>
              <a:t>R</a:t>
            </a:r>
            <a:r>
              <a:rPr lang="en-US" sz="2800" dirty="0" smtClean="0"/>
              <a:t>apid exsanguination</a:t>
            </a:r>
          </a:p>
          <a:p>
            <a:r>
              <a:rPr lang="en-US" sz="2800" dirty="0" smtClean="0"/>
              <a:t>      from chest tube</a:t>
            </a:r>
          </a:p>
          <a:p>
            <a:pPr marL="457200" indent="-457200">
              <a:buFont typeface="Wingdings" pitchFamily="2" charset="2"/>
              <a:buChar char="§"/>
            </a:pPr>
            <a:r>
              <a:rPr lang="en-US" sz="2800" dirty="0" smtClean="0"/>
              <a:t>Blunt thoracic injury with</a:t>
            </a:r>
          </a:p>
          <a:p>
            <a:r>
              <a:rPr lang="en-US" sz="2800" dirty="0" smtClean="0"/>
              <a:t>      unresponsive hypotension</a:t>
            </a:r>
          </a:p>
          <a:p>
            <a:endParaRPr lang="en-US" dirty="0"/>
          </a:p>
        </p:txBody>
      </p:sp>
      <p:sp>
        <p:nvSpPr>
          <p:cNvPr id="5" name="TextBox 4"/>
          <p:cNvSpPr txBox="1"/>
          <p:nvPr/>
        </p:nvSpPr>
        <p:spPr>
          <a:xfrm>
            <a:off x="304800" y="6400800"/>
            <a:ext cx="996491" cy="276999"/>
          </a:xfrm>
          <a:prstGeom prst="rect">
            <a:avLst/>
          </a:prstGeom>
          <a:noFill/>
        </p:spPr>
        <p:txBody>
          <a:bodyPr wrap="none" rtlCol="0">
            <a:spAutoFit/>
          </a:bodyPr>
          <a:lstStyle/>
          <a:p>
            <a:r>
              <a:rPr lang="en-US" sz="1200" dirty="0" smtClean="0"/>
              <a:t>(</a:t>
            </a:r>
            <a:r>
              <a:rPr lang="en-US" sz="1200" dirty="0" err="1" smtClean="0"/>
              <a:t>Brohi</a:t>
            </a:r>
            <a:r>
              <a:rPr lang="en-US" sz="1200" dirty="0" smtClean="0"/>
              <a:t>, 2001)</a:t>
            </a:r>
            <a:endParaRPr lang="en-US" sz="1200" dirty="0"/>
          </a:p>
        </p:txBody>
      </p:sp>
    </p:spTree>
    <p:extLst>
      <p:ext uri="{BB962C8B-B14F-4D97-AF65-F5344CB8AC3E}">
        <p14:creationId xmlns:p14="http://schemas.microsoft.com/office/powerpoint/2010/main" val="418025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Footer Placeholder 1"/>
          <p:cNvSpPr>
            <a:spLocks noGrp="1"/>
          </p:cNvSpPr>
          <p:nvPr>
            <p:ph type="ftr" sz="quarter" idx="11"/>
          </p:nvPr>
        </p:nvSpPr>
        <p:spPr>
          <a:xfrm>
            <a:off x="0" y="6362700"/>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
        <p:nvSpPr>
          <p:cNvPr id="63490" name="Rectangle 2"/>
          <p:cNvSpPr>
            <a:spLocks noGrp="1" noChangeArrowheads="1"/>
          </p:cNvSpPr>
          <p:nvPr>
            <p:ph type="ctrTitle" sz="quarter" idx="4294967295"/>
          </p:nvPr>
        </p:nvSpPr>
        <p:spPr>
          <a:xfrm>
            <a:off x="1465263" y="1096963"/>
            <a:ext cx="7678737" cy="1431925"/>
          </a:xfrm>
        </p:spPr>
        <p:txBody>
          <a:bodyPr>
            <a:normAutofit fontScale="90000"/>
          </a:bodyPr>
          <a:lstStyle/>
          <a:p>
            <a:pPr fontAlgn="auto">
              <a:spcAft>
                <a:spcPts val="0"/>
              </a:spcAft>
              <a:defRPr/>
            </a:pPr>
            <a:r>
              <a:rPr lang="en-US"/>
              <a:t>Common ED respiratory presentations</a:t>
            </a:r>
          </a:p>
        </p:txBody>
      </p:sp>
      <p:pic>
        <p:nvPicPr>
          <p:cNvPr id="809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11772">
            <a:off x="473075" y="3086100"/>
            <a:ext cx="19716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590800"/>
            <a:ext cx="17907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28860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216451">
            <a:off x="5740798" y="4401216"/>
            <a:ext cx="26289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3852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Anaphylaxis</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228600" y="1600200"/>
            <a:ext cx="8153400" cy="954107"/>
          </a:xfrm>
          <a:prstGeom prst="rect">
            <a:avLst/>
          </a:prstGeom>
          <a:noFill/>
        </p:spPr>
        <p:txBody>
          <a:bodyPr wrap="square" rtlCol="0">
            <a:spAutoFit/>
          </a:bodyPr>
          <a:lstStyle/>
          <a:p>
            <a:r>
              <a:rPr lang="en-US" dirty="0" smtClean="0"/>
              <a:t>“</a:t>
            </a:r>
            <a:r>
              <a:rPr lang="en-US" sz="2800" dirty="0" smtClean="0"/>
              <a:t>an acute, potentially life threatening, </a:t>
            </a:r>
          </a:p>
          <a:p>
            <a:r>
              <a:rPr lang="en-US" sz="2800" dirty="0" smtClean="0"/>
              <a:t>hypersensitivity reaction”</a:t>
            </a:r>
            <a:endParaRPr lang="en-US" sz="2800" dirty="0"/>
          </a:p>
        </p:txBody>
      </p:sp>
      <p:sp>
        <p:nvSpPr>
          <p:cNvPr id="5" name="TextBox 4"/>
          <p:cNvSpPr txBox="1"/>
          <p:nvPr/>
        </p:nvSpPr>
        <p:spPr>
          <a:xfrm>
            <a:off x="381000" y="6477000"/>
            <a:ext cx="983731" cy="276999"/>
          </a:xfrm>
          <a:prstGeom prst="rect">
            <a:avLst/>
          </a:prstGeom>
          <a:noFill/>
        </p:spPr>
        <p:txBody>
          <a:bodyPr wrap="none" rtlCol="0">
            <a:spAutoFit/>
          </a:bodyPr>
          <a:lstStyle/>
          <a:p>
            <a:r>
              <a:rPr lang="en-US" sz="1200" dirty="0" err="1" smtClean="0"/>
              <a:t>Lockey</a:t>
            </a:r>
            <a:r>
              <a:rPr lang="en-US" sz="1200" dirty="0" smtClean="0"/>
              <a:t>, 2012</a:t>
            </a:r>
            <a:endParaRPr lang="en-US" sz="1200" dirty="0"/>
          </a:p>
        </p:txBody>
      </p:sp>
      <p:sp>
        <p:nvSpPr>
          <p:cNvPr id="6" name="TextBox 5"/>
          <p:cNvSpPr txBox="1"/>
          <p:nvPr/>
        </p:nvSpPr>
        <p:spPr>
          <a:xfrm>
            <a:off x="609600" y="2895600"/>
            <a:ext cx="7692940" cy="1815882"/>
          </a:xfrm>
          <a:prstGeom prst="rect">
            <a:avLst/>
          </a:prstGeom>
          <a:noFill/>
        </p:spPr>
        <p:txBody>
          <a:bodyPr wrap="none" rtlCol="0">
            <a:spAutoFit/>
          </a:bodyPr>
          <a:lstStyle/>
          <a:p>
            <a:pPr marL="285750" indent="-285750">
              <a:buFont typeface="Wingdings" pitchFamily="2" charset="2"/>
              <a:buChar char="Ø"/>
            </a:pPr>
            <a:r>
              <a:rPr lang="en-US" sz="2800" dirty="0" smtClean="0"/>
              <a:t> may feel a sense of doom</a:t>
            </a:r>
          </a:p>
          <a:p>
            <a:pPr marL="285750" indent="-285750">
              <a:buFont typeface="Wingdings" pitchFamily="2" charset="2"/>
              <a:buChar char="Ø"/>
            </a:pPr>
            <a:r>
              <a:rPr lang="en-US" sz="2800" dirty="0" smtClean="0"/>
              <a:t>Often several systems involved</a:t>
            </a:r>
          </a:p>
          <a:p>
            <a:pPr marL="285750" indent="-285750">
              <a:buFont typeface="Wingdings" pitchFamily="2" charset="2"/>
              <a:buChar char="Ø"/>
            </a:pPr>
            <a:r>
              <a:rPr lang="en-US" sz="2800" dirty="0" smtClean="0"/>
              <a:t>Quick onset; may be followed by secondary event</a:t>
            </a:r>
          </a:p>
          <a:p>
            <a:pPr marL="285750" indent="-285750">
              <a:buFont typeface="Wingdings" pitchFamily="2" charset="2"/>
              <a:buChar char="Ø"/>
            </a:pPr>
            <a:endParaRPr lang="en-US" sz="2800" dirty="0"/>
          </a:p>
        </p:txBody>
      </p:sp>
    </p:spTree>
    <p:extLst>
      <p:ext uri="{BB962C8B-B14F-4D97-AF65-F5344CB8AC3E}">
        <p14:creationId xmlns:p14="http://schemas.microsoft.com/office/powerpoint/2010/main" val="1876646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Orientation, June, 2015</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212"/>
            <a:ext cx="8439806" cy="6318388"/>
          </a:xfrm>
          <a:prstGeom prst="rect">
            <a:avLst/>
          </a:prstGeom>
        </p:spPr>
      </p:pic>
    </p:spTree>
    <p:extLst>
      <p:ext uri="{BB962C8B-B14F-4D97-AF65-F5344CB8AC3E}">
        <p14:creationId xmlns:p14="http://schemas.microsoft.com/office/powerpoint/2010/main" val="3294405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TextBox 3"/>
          <p:cNvSpPr txBox="1"/>
          <p:nvPr/>
        </p:nvSpPr>
        <p:spPr>
          <a:xfrm>
            <a:off x="304800" y="1447800"/>
            <a:ext cx="6553200" cy="4549835"/>
          </a:xfrm>
          <a:prstGeom prst="rect">
            <a:avLst/>
          </a:prstGeom>
          <a:noFill/>
        </p:spPr>
        <p:txBody>
          <a:bodyPr wrap="square" rtlCol="0">
            <a:spAutoFit/>
          </a:bodyPr>
          <a:lstStyle/>
          <a:p>
            <a:pPr marL="285750" indent="-285750">
              <a:lnSpc>
                <a:spcPct val="150000"/>
              </a:lnSpc>
              <a:buFont typeface="Wingdings" pitchFamily="2" charset="2"/>
              <a:buChar char="Ø"/>
            </a:pPr>
            <a:r>
              <a:rPr lang="en-US" sz="2800" dirty="0" smtClean="0"/>
              <a:t>Epinephrine</a:t>
            </a:r>
          </a:p>
          <a:p>
            <a:pPr marL="285750" indent="-285750">
              <a:lnSpc>
                <a:spcPct val="150000"/>
              </a:lnSpc>
              <a:buFont typeface="Wingdings" pitchFamily="2" charset="2"/>
              <a:buChar char="Ø"/>
            </a:pPr>
            <a:r>
              <a:rPr lang="en-US" sz="2800" dirty="0" smtClean="0"/>
              <a:t>Benadryl</a:t>
            </a:r>
          </a:p>
          <a:p>
            <a:pPr marL="285750" indent="-285750">
              <a:lnSpc>
                <a:spcPct val="150000"/>
              </a:lnSpc>
              <a:buFont typeface="Wingdings" pitchFamily="2" charset="2"/>
              <a:buChar char="Ø"/>
            </a:pPr>
            <a:r>
              <a:rPr lang="en-US" sz="2800" dirty="0" smtClean="0"/>
              <a:t>Ranitidine</a:t>
            </a:r>
          </a:p>
          <a:p>
            <a:pPr marL="285750" indent="-285750">
              <a:lnSpc>
                <a:spcPct val="150000"/>
              </a:lnSpc>
              <a:buFont typeface="Wingdings" pitchFamily="2" charset="2"/>
              <a:buChar char="Ø"/>
            </a:pPr>
            <a:r>
              <a:rPr lang="en-US" sz="2800" dirty="0" smtClean="0"/>
              <a:t>IV Steroids</a:t>
            </a:r>
          </a:p>
          <a:p>
            <a:pPr marL="285750" indent="-285750">
              <a:lnSpc>
                <a:spcPct val="150000"/>
              </a:lnSpc>
              <a:buFont typeface="Wingdings" pitchFamily="2" charset="2"/>
              <a:buChar char="Ø"/>
            </a:pPr>
            <a:r>
              <a:rPr lang="en-US" sz="2800" dirty="0" smtClean="0"/>
              <a:t>Salbutamol</a:t>
            </a:r>
          </a:p>
          <a:p>
            <a:pPr marL="285750" indent="-285750">
              <a:lnSpc>
                <a:spcPct val="150000"/>
              </a:lnSpc>
              <a:buFont typeface="Wingdings" pitchFamily="2" charset="2"/>
              <a:buChar char="Ø"/>
            </a:pPr>
            <a:r>
              <a:rPr lang="en-US" sz="2800" dirty="0" smtClean="0"/>
              <a:t>Monitor 4-6 hours</a:t>
            </a:r>
          </a:p>
          <a:p>
            <a:pPr marL="285750" indent="-285750">
              <a:lnSpc>
                <a:spcPct val="150000"/>
              </a:lnSpc>
              <a:buFont typeface="Wingdings" pitchFamily="2" charset="2"/>
              <a:buChar char="Ø"/>
            </a:pPr>
            <a:r>
              <a:rPr lang="en-US" sz="2800" dirty="0" err="1" smtClean="0"/>
              <a:t>Epi</a:t>
            </a:r>
            <a:r>
              <a:rPr lang="en-US" sz="2800" dirty="0" smtClean="0"/>
              <a:t>-pen with teaching</a:t>
            </a:r>
            <a:endParaRPr lang="en-US" sz="2800" dirty="0"/>
          </a:p>
        </p:txBody>
      </p:sp>
    </p:spTree>
    <p:extLst>
      <p:ext uri="{BB962C8B-B14F-4D97-AF65-F5344CB8AC3E}">
        <p14:creationId xmlns:p14="http://schemas.microsoft.com/office/powerpoint/2010/main" val="647469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14400" y="830263"/>
            <a:ext cx="7793038" cy="769937"/>
          </a:xfrm>
        </p:spPr>
        <p:txBody>
          <a:bodyPr/>
          <a:lstStyle/>
          <a:p>
            <a:pPr fontAlgn="auto">
              <a:spcAft>
                <a:spcPts val="0"/>
              </a:spcAft>
              <a:defRPr/>
            </a:pPr>
            <a:r>
              <a:rPr lang="en-US" dirty="0"/>
              <a:t>Epiglottitis</a:t>
            </a:r>
          </a:p>
        </p:txBody>
      </p:sp>
      <p:sp>
        <p:nvSpPr>
          <p:cNvPr id="67588" name="Footer Placeholder 1"/>
          <p:cNvSpPr>
            <a:spLocks noGrp="1"/>
          </p:cNvSpPr>
          <p:nvPr>
            <p:ph type="ftr" sz="quarter" idx="11"/>
          </p:nvPr>
        </p:nvSpPr>
        <p:spPr>
          <a:xfrm>
            <a:off x="0" y="6373813"/>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pic>
        <p:nvPicPr>
          <p:cNvPr id="829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 y="2209800"/>
            <a:ext cx="3733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66794" y="2219302"/>
            <a:ext cx="4572000" cy="3970318"/>
          </a:xfrm>
          <a:prstGeom prst="rect">
            <a:avLst/>
          </a:prstGeom>
        </p:spPr>
        <p:txBody>
          <a:bodyPr>
            <a:spAutoFit/>
          </a:bodyPr>
          <a:lstStyle/>
          <a:p>
            <a:pPr>
              <a:buFont typeface="Wingdings" pitchFamily="2" charset="2"/>
              <a:buChar char="n"/>
            </a:pPr>
            <a:r>
              <a:rPr lang="en-US" sz="2800" dirty="0" smtClean="0"/>
              <a:t>Bacterial infection causing inflammation and swelling of the epiglottis and surrounding tissues</a:t>
            </a:r>
          </a:p>
          <a:p>
            <a:pPr>
              <a:buFont typeface="Wingdings" pitchFamily="2" charset="2"/>
              <a:buChar char="n"/>
            </a:pPr>
            <a:r>
              <a:rPr lang="en-US" sz="2800" dirty="0" smtClean="0"/>
              <a:t>Usually </a:t>
            </a:r>
            <a:r>
              <a:rPr lang="en-US" sz="2800" i="1" dirty="0" err="1" smtClean="0"/>
              <a:t>Haemophilus</a:t>
            </a:r>
            <a:r>
              <a:rPr lang="en-US" sz="2800" i="1" dirty="0" smtClean="0"/>
              <a:t> influenza type B</a:t>
            </a:r>
          </a:p>
          <a:p>
            <a:pPr>
              <a:buFont typeface="Wingdings" pitchFamily="2" charset="2"/>
              <a:buChar char="n"/>
            </a:pPr>
            <a:r>
              <a:rPr lang="en-US" sz="2800" dirty="0" smtClean="0"/>
              <a:t>Sudden onset of symptoms: high fever, severe sore throat, difficulty swallowing, drooling</a:t>
            </a:r>
          </a:p>
        </p:txBody>
      </p:sp>
    </p:spTree>
    <p:extLst>
      <p:ext uri="{BB962C8B-B14F-4D97-AF65-F5344CB8AC3E}">
        <p14:creationId xmlns:p14="http://schemas.microsoft.com/office/powerpoint/2010/main" val="21720799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fontAlgn="auto">
              <a:spcAft>
                <a:spcPts val="0"/>
              </a:spcAft>
              <a:defRPr/>
            </a:pPr>
            <a:r>
              <a:rPr lang="en-US"/>
              <a:t>Epiglottitis Interventions</a:t>
            </a:r>
          </a:p>
        </p:txBody>
      </p:sp>
      <p:sp>
        <p:nvSpPr>
          <p:cNvPr id="83971" name="Rectangle 3"/>
          <p:cNvSpPr>
            <a:spLocks noGrp="1" noChangeArrowheads="1"/>
          </p:cNvSpPr>
          <p:nvPr>
            <p:ph idx="1"/>
          </p:nvPr>
        </p:nvSpPr>
        <p:spPr/>
        <p:txBody>
          <a:bodyPr/>
          <a:lstStyle/>
          <a:p>
            <a:pPr>
              <a:buFont typeface="Wingdings" pitchFamily="2" charset="2"/>
              <a:buChar char="n"/>
            </a:pPr>
            <a:r>
              <a:rPr lang="en-US" sz="2800" dirty="0" smtClean="0"/>
              <a:t>Directed at maintaining a patent airway!!</a:t>
            </a:r>
          </a:p>
          <a:p>
            <a:pPr>
              <a:buFont typeface="Wingdings" pitchFamily="2" charset="2"/>
              <a:buChar char="n"/>
            </a:pPr>
            <a:r>
              <a:rPr lang="en-US" sz="2800" dirty="0" smtClean="0"/>
              <a:t>O2</a:t>
            </a:r>
          </a:p>
          <a:p>
            <a:pPr>
              <a:buFont typeface="Wingdings" pitchFamily="2" charset="2"/>
              <a:buChar char="n"/>
            </a:pPr>
            <a:r>
              <a:rPr lang="en-US" sz="2800" dirty="0" smtClean="0"/>
              <a:t>IV antibiotics</a:t>
            </a:r>
          </a:p>
          <a:p>
            <a:pPr>
              <a:buFont typeface="Wingdings" pitchFamily="2" charset="2"/>
              <a:buChar char="n"/>
            </a:pPr>
            <a:r>
              <a:rPr lang="en-US" sz="2800" dirty="0" smtClean="0"/>
              <a:t>Prepare for BMV ventilation and intubation </a:t>
            </a:r>
          </a:p>
          <a:p>
            <a:pPr>
              <a:buFont typeface="Wingdings" pitchFamily="2" charset="2"/>
              <a:buChar char="n"/>
            </a:pPr>
            <a:r>
              <a:rPr lang="en-US" sz="2800" dirty="0" smtClean="0"/>
              <a:t>Have emergency </a:t>
            </a:r>
            <a:r>
              <a:rPr lang="en-US" sz="2800" dirty="0" err="1" smtClean="0"/>
              <a:t>trach</a:t>
            </a:r>
            <a:r>
              <a:rPr lang="en-US" sz="2800" dirty="0" smtClean="0"/>
              <a:t> supplies at bedside!</a:t>
            </a:r>
          </a:p>
          <a:p>
            <a:pPr>
              <a:buFont typeface="Wingdings" pitchFamily="2" charset="2"/>
              <a:buChar char="n"/>
            </a:pPr>
            <a:r>
              <a:rPr lang="en-US" sz="2800" dirty="0" smtClean="0"/>
              <a:t> Sedation! </a:t>
            </a:r>
          </a:p>
        </p:txBody>
      </p:sp>
      <p:sp>
        <p:nvSpPr>
          <p:cNvPr id="68612" name="Footer Placeholder 1"/>
          <p:cNvSpPr>
            <a:spLocks noGrp="1"/>
          </p:cNvSpPr>
          <p:nvPr>
            <p:ph type="ftr" sz="quarter" idx="11"/>
          </p:nvPr>
        </p:nvSpPr>
        <p:spPr>
          <a:xfrm>
            <a:off x="0" y="6391275"/>
            <a:ext cx="28956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33643863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Croup</a:t>
            </a:r>
          </a:p>
        </p:txBody>
      </p:sp>
      <p:sp>
        <p:nvSpPr>
          <p:cNvPr id="66563" name="Rectangle 3"/>
          <p:cNvSpPr>
            <a:spLocks noGrp="1" noChangeArrowheads="1"/>
          </p:cNvSpPr>
          <p:nvPr>
            <p:ph idx="1"/>
          </p:nvPr>
        </p:nvSpPr>
        <p:spPr/>
        <p:txBody>
          <a:bodyPr rtlCol="0">
            <a:normAutofit/>
          </a:bodyPr>
          <a:lstStyle/>
          <a:p>
            <a:pPr fontAlgn="auto">
              <a:spcAft>
                <a:spcPts val="0"/>
              </a:spcAft>
              <a:buFont typeface="Wingdings" charset="0"/>
              <a:buChar char="n"/>
              <a:defRPr/>
            </a:pPr>
            <a:r>
              <a:rPr lang="en-US" sz="3200" dirty="0"/>
              <a:t>Upper Airway inflammation</a:t>
            </a:r>
          </a:p>
          <a:p>
            <a:pPr fontAlgn="auto">
              <a:spcAft>
                <a:spcPts val="0"/>
              </a:spcAft>
              <a:buFont typeface="Wingdings" charset="0"/>
              <a:buChar char="n"/>
              <a:defRPr/>
            </a:pPr>
            <a:r>
              <a:rPr lang="en-US" sz="3200" dirty="0"/>
              <a:t>Barky </a:t>
            </a:r>
            <a:r>
              <a:rPr lang="en-US" sz="3200" dirty="0" smtClean="0"/>
              <a:t>cough, hoarseness, stridor</a:t>
            </a:r>
            <a:endParaRPr lang="en-US" sz="3200" dirty="0"/>
          </a:p>
          <a:p>
            <a:pPr fontAlgn="auto">
              <a:spcAft>
                <a:spcPts val="0"/>
              </a:spcAft>
              <a:buFont typeface="Wingdings" charset="0"/>
              <a:buChar char="n"/>
              <a:defRPr/>
            </a:pPr>
            <a:r>
              <a:rPr lang="en-US" sz="3200" dirty="0" err="1"/>
              <a:t>Hx</a:t>
            </a:r>
            <a:r>
              <a:rPr lang="en-US" sz="3200" dirty="0"/>
              <a:t>. Cold symptoms</a:t>
            </a:r>
          </a:p>
          <a:p>
            <a:pPr fontAlgn="auto">
              <a:spcAft>
                <a:spcPts val="0"/>
              </a:spcAft>
              <a:buFont typeface="Wingdings" charset="0"/>
              <a:buChar char="n"/>
              <a:defRPr/>
            </a:pPr>
            <a:r>
              <a:rPr lang="en-US" sz="3200" dirty="0"/>
              <a:t> Possible </a:t>
            </a:r>
            <a:r>
              <a:rPr lang="en-US" sz="3200" dirty="0" smtClean="0"/>
              <a:t>Fever</a:t>
            </a:r>
          </a:p>
          <a:p>
            <a:pPr fontAlgn="auto">
              <a:spcAft>
                <a:spcPts val="0"/>
              </a:spcAft>
              <a:buFont typeface="Wingdings" charset="0"/>
              <a:buChar char="n"/>
              <a:defRPr/>
            </a:pPr>
            <a:r>
              <a:rPr lang="en-US" sz="3200" dirty="0" smtClean="0"/>
              <a:t>Most frequent cause of upper</a:t>
            </a:r>
          </a:p>
          <a:p>
            <a:pPr marL="0" indent="0" fontAlgn="auto">
              <a:spcAft>
                <a:spcPts val="0"/>
              </a:spcAft>
              <a:buFont typeface="Wingdings" pitchFamily="2" charset="2"/>
              <a:buNone/>
              <a:defRPr/>
            </a:pPr>
            <a:r>
              <a:rPr lang="en-US" sz="3200" dirty="0"/>
              <a:t> </a:t>
            </a:r>
            <a:r>
              <a:rPr lang="en-US" sz="3200" dirty="0" smtClean="0"/>
              <a:t>  airway obstruction in children.</a:t>
            </a:r>
          </a:p>
          <a:p>
            <a:pPr marL="0" indent="0" fontAlgn="auto">
              <a:spcAft>
                <a:spcPts val="0"/>
              </a:spcAft>
              <a:buFont typeface="Wingdings" pitchFamily="2" charset="2"/>
              <a:buNone/>
              <a:defRPr/>
            </a:pPr>
            <a:endParaRPr lang="en-US" sz="3200" dirty="0"/>
          </a:p>
          <a:p>
            <a:pPr marL="0" indent="0" fontAlgn="auto">
              <a:spcAft>
                <a:spcPts val="0"/>
              </a:spcAft>
              <a:buFont typeface="Wingdings" pitchFamily="2" charset="2"/>
              <a:buNone/>
              <a:defRPr/>
            </a:pPr>
            <a:r>
              <a:rPr lang="en-US" sz="3200" dirty="0" smtClean="0"/>
              <a:t>          Not common in young infants</a:t>
            </a:r>
          </a:p>
          <a:p>
            <a:pPr marL="0" indent="0" fontAlgn="auto">
              <a:spcAft>
                <a:spcPts val="0"/>
              </a:spcAft>
              <a:buFont typeface="Wingdings" pitchFamily="2" charset="2"/>
              <a:buNone/>
              <a:defRPr/>
            </a:pPr>
            <a:endParaRPr lang="en-US" dirty="0">
              <a:solidFill>
                <a:schemeClr val="tx1">
                  <a:lumMod val="50000"/>
                  <a:lumOff val="50000"/>
                </a:schemeClr>
              </a:solidFill>
            </a:endParaRPr>
          </a:p>
          <a:p>
            <a:pPr fontAlgn="auto">
              <a:spcAft>
                <a:spcPts val="0"/>
              </a:spcAft>
              <a:buFont typeface="Wingdings" charset="0"/>
              <a:buChar char="n"/>
              <a:defRPr/>
            </a:pPr>
            <a:endParaRPr lang="en-US" dirty="0">
              <a:solidFill>
                <a:schemeClr val="tx1">
                  <a:lumMod val="50000"/>
                  <a:lumOff val="50000"/>
                </a:schemeClr>
              </a:solidFill>
            </a:endParaRPr>
          </a:p>
          <a:p>
            <a:pPr fontAlgn="auto">
              <a:spcAft>
                <a:spcPts val="0"/>
              </a:spcAft>
              <a:buFont typeface="Wingdings" charset="0"/>
              <a:buChar char="n"/>
              <a:defRPr/>
            </a:pPr>
            <a:endParaRPr lang="en-US" dirty="0">
              <a:solidFill>
                <a:schemeClr val="tx1">
                  <a:lumMod val="50000"/>
                  <a:lumOff val="50000"/>
                </a:schemeClr>
              </a:solidFill>
            </a:endParaRPr>
          </a:p>
        </p:txBody>
      </p:sp>
      <p:sp>
        <p:nvSpPr>
          <p:cNvPr id="66564" name="Footer Placeholder 1"/>
          <p:cNvSpPr>
            <a:spLocks noGrp="1"/>
          </p:cNvSpPr>
          <p:nvPr>
            <p:ph type="ftr" sz="quarter" idx="11"/>
          </p:nvPr>
        </p:nvSpPr>
        <p:spPr>
          <a:xfrm>
            <a:off x="-990600" y="6400800"/>
            <a:ext cx="425767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590541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1538" y="854075"/>
            <a:ext cx="8162925" cy="769938"/>
          </a:xfrm>
        </p:spPr>
        <p:txBody>
          <a:bodyPr/>
          <a:lstStyle/>
          <a:p>
            <a:pPr fontAlgn="auto">
              <a:spcAft>
                <a:spcPts val="0"/>
              </a:spcAft>
              <a:defRPr/>
            </a:pPr>
            <a:r>
              <a:rPr lang="en-US" dirty="0" smtClean="0"/>
              <a:t>Epiglottis</a:t>
            </a:r>
            <a:endParaRPr lang="en-US" dirty="0"/>
          </a:p>
        </p:txBody>
      </p:sp>
      <p:sp>
        <p:nvSpPr>
          <p:cNvPr id="13315" name="Footer Placeholder 4"/>
          <p:cNvSpPr>
            <a:spLocks noGrp="1"/>
          </p:cNvSpPr>
          <p:nvPr>
            <p:ph type="ftr" sz="quarter" idx="11"/>
          </p:nvPr>
        </p:nvSpPr>
        <p:spPr bwMode="auto">
          <a:xfrm>
            <a:off x="152400" y="6286500"/>
            <a:ext cx="633412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13316" name="TextBox 6"/>
          <p:cNvSpPr txBox="1">
            <a:spLocks noChangeArrowheads="1"/>
          </p:cNvSpPr>
          <p:nvPr/>
        </p:nvSpPr>
        <p:spPr bwMode="auto">
          <a:xfrm>
            <a:off x="228600" y="1905000"/>
            <a:ext cx="77946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a:t>Small flap of tissue at the base of the tongue.</a:t>
            </a:r>
          </a:p>
          <a:p>
            <a:pPr eaLnBrk="1" hangingPunct="1"/>
            <a:r>
              <a:rPr lang="en-US"/>
              <a:t>Covers the larynx during swallowing, preventing </a:t>
            </a:r>
          </a:p>
          <a:p>
            <a:pPr eaLnBrk="1" hangingPunct="1"/>
            <a:r>
              <a:rPr lang="en-US"/>
              <a:t>aspiration.</a:t>
            </a:r>
          </a:p>
          <a:p>
            <a:pPr eaLnBrk="1" hangingPunct="1"/>
            <a:r>
              <a:rPr lang="en-US"/>
              <a:t>Any condition that alters one’s mental status or</a:t>
            </a:r>
          </a:p>
          <a:p>
            <a:pPr eaLnBrk="1" hangingPunct="1"/>
            <a:r>
              <a:rPr lang="en-US"/>
              <a:t>swallowing ability can hinder the function of the </a:t>
            </a:r>
          </a:p>
          <a:p>
            <a:pPr eaLnBrk="1" hangingPunct="1"/>
            <a:r>
              <a:rPr lang="en-US"/>
              <a:t>epiglottis and place one at increased risk for</a:t>
            </a:r>
          </a:p>
          <a:p>
            <a:pPr eaLnBrk="1" hangingPunct="1"/>
            <a:r>
              <a:rPr lang="en-US"/>
              <a:t>aspiration (i.e CVA, dec. LOC)</a:t>
            </a:r>
          </a:p>
          <a:p>
            <a:pPr eaLnBrk="1" hangingPunct="1"/>
            <a:r>
              <a:rPr lang="en-US" sz="1000"/>
              <a:t>(Lewis, Heitkemper &amp; Dirksen, 2000)</a:t>
            </a:r>
          </a:p>
          <a:p>
            <a:pPr eaLnBrk="1" hangingPunct="1"/>
            <a:endParaRPr lang="en-US"/>
          </a:p>
        </p:txBody>
      </p:sp>
      <p:pic>
        <p:nvPicPr>
          <p:cNvPr id="13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343400"/>
            <a:ext cx="2743200" cy="21336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6584143"/>
            <a:ext cx="184731" cy="276999"/>
          </a:xfrm>
          <a:prstGeom prst="rect">
            <a:avLst/>
          </a:prstGeom>
          <a:noFill/>
        </p:spPr>
        <p:txBody>
          <a:bodyPr wrap="none" rtlCol="0">
            <a:spAutoFit/>
          </a:bodyPr>
          <a:lstStyle/>
          <a:p>
            <a:endParaRPr lang="en-US" sz="1200" dirty="0"/>
          </a:p>
        </p:txBody>
      </p:sp>
    </p:spTree>
    <p:extLst>
      <p:ext uri="{BB962C8B-B14F-4D97-AF65-F5344CB8AC3E}">
        <p14:creationId xmlns:p14="http://schemas.microsoft.com/office/powerpoint/2010/main" val="9988280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075"/>
            <a:ext cx="8162925" cy="769938"/>
          </a:xfrm>
        </p:spPr>
        <p:txBody>
          <a:bodyPr/>
          <a:lstStyle/>
          <a:p>
            <a:pPr fontAlgn="auto">
              <a:spcAft>
                <a:spcPts val="0"/>
              </a:spcAft>
              <a:defRPr/>
            </a:pPr>
            <a:r>
              <a:rPr lang="en-US" dirty="0" smtClean="0"/>
              <a:t>RSV </a:t>
            </a:r>
            <a:r>
              <a:rPr lang="en-US" sz="3200" dirty="0" smtClean="0"/>
              <a:t>(Resp. Syncytial virus)</a:t>
            </a:r>
            <a:endParaRPr lang="en-US" dirty="0"/>
          </a:p>
        </p:txBody>
      </p:sp>
      <p:sp>
        <p:nvSpPr>
          <p:cNvPr id="86019" name="Footer Placeholder 2"/>
          <p:cNvSpPr>
            <a:spLocks noGrp="1"/>
          </p:cNvSpPr>
          <p:nvPr>
            <p:ph type="ftr" sz="quarter" idx="11"/>
          </p:nvPr>
        </p:nvSpPr>
        <p:spPr bwMode="auto">
          <a:xfrm>
            <a:off x="0" y="63627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erdana" pitchFamily="34" charset="0"/>
                <a:ea typeface="ＭＳ Ｐゴシック" pitchFamily="-84" charset="-128"/>
              </a:defRPr>
            </a:lvl1pPr>
            <a:lvl2pPr marL="742950" indent="-285750" eaLnBrk="0" hangingPunct="0">
              <a:defRPr sz="2400">
                <a:solidFill>
                  <a:schemeClr val="tx1"/>
                </a:solidFill>
                <a:latin typeface="Verdana" pitchFamily="34" charset="0"/>
                <a:ea typeface="ＭＳ Ｐゴシック" pitchFamily="-84" charset="-128"/>
              </a:defRPr>
            </a:lvl2pPr>
            <a:lvl3pPr marL="1143000" indent="-228600" eaLnBrk="0" hangingPunct="0">
              <a:defRPr sz="2400">
                <a:solidFill>
                  <a:schemeClr val="tx1"/>
                </a:solidFill>
                <a:latin typeface="Verdana" pitchFamily="34" charset="0"/>
                <a:ea typeface="ＭＳ Ｐゴシック" pitchFamily="-84" charset="-128"/>
              </a:defRPr>
            </a:lvl3pPr>
            <a:lvl4pPr marL="1600200" indent="-228600" eaLnBrk="0" hangingPunct="0">
              <a:defRPr sz="2400">
                <a:solidFill>
                  <a:schemeClr val="tx1"/>
                </a:solidFill>
                <a:latin typeface="Verdana" pitchFamily="34" charset="0"/>
                <a:ea typeface="ＭＳ Ｐゴシック" pitchFamily="-84" charset="-128"/>
              </a:defRPr>
            </a:lvl4pPr>
            <a:lvl5pPr marL="2057400" indent="-228600" eaLnBrk="0" hangingPunct="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eaLnBrk="1" hangingPunct="1"/>
            <a:r>
              <a:rPr lang="en-US" sz="1200" smtClean="0">
                <a:solidFill>
                  <a:schemeClr val="bg2"/>
                </a:solidFill>
              </a:rPr>
              <a:t>City Wide Orientation, June, 2015</a:t>
            </a:r>
            <a:endParaRPr lang="en-US" sz="1200">
              <a:solidFill>
                <a:schemeClr val="bg2"/>
              </a:solidFill>
            </a:endParaRPr>
          </a:p>
        </p:txBody>
      </p:sp>
      <p:sp>
        <p:nvSpPr>
          <p:cNvPr id="4" name="TextBox 3"/>
          <p:cNvSpPr txBox="1"/>
          <p:nvPr/>
        </p:nvSpPr>
        <p:spPr>
          <a:xfrm>
            <a:off x="457200" y="2133600"/>
            <a:ext cx="7848600" cy="2554288"/>
          </a:xfrm>
          <a:prstGeom prst="rect">
            <a:avLst/>
          </a:prstGeom>
          <a:noFill/>
        </p:spPr>
        <p:txBody>
          <a:bodyPr>
            <a:spAutoFit/>
          </a:bodyPr>
          <a:lstStyle/>
          <a:p>
            <a:pPr marL="457200" indent="-457200">
              <a:buFont typeface="Wingdings" pitchFamily="2" charset="2"/>
              <a:buChar char="§"/>
              <a:defRPr/>
            </a:pPr>
            <a:r>
              <a:rPr lang="en-US" sz="3200" dirty="0"/>
              <a:t>Common pediatric ED presentation</a:t>
            </a:r>
          </a:p>
          <a:p>
            <a:pPr marL="457200" indent="-457200">
              <a:buFont typeface="Wingdings" pitchFamily="2" charset="2"/>
              <a:buChar char="§"/>
              <a:defRPr/>
            </a:pPr>
            <a:r>
              <a:rPr lang="en-US" sz="3200" dirty="0"/>
              <a:t>Most children have had this by age 2</a:t>
            </a:r>
          </a:p>
          <a:p>
            <a:pPr marL="457200" indent="-457200">
              <a:buFont typeface="Wingdings" pitchFamily="2" charset="2"/>
              <a:buChar char="§"/>
              <a:defRPr/>
            </a:pPr>
            <a:r>
              <a:rPr lang="en-US" sz="3200" dirty="0"/>
              <a:t>Can be serious in infants or those</a:t>
            </a:r>
          </a:p>
          <a:p>
            <a:pPr>
              <a:defRPr/>
            </a:pPr>
            <a:r>
              <a:rPr lang="en-US" sz="3200" dirty="0"/>
              <a:t>    immunosuppressed</a:t>
            </a:r>
            <a:r>
              <a:rPr lang="en-US" sz="3200" dirty="0" smtClean="0"/>
              <a:t>****</a:t>
            </a:r>
          </a:p>
          <a:p>
            <a:pPr marL="457200" indent="-457200">
              <a:buFont typeface="Wingdings" pitchFamily="2" charset="2"/>
              <a:buChar char="§"/>
              <a:defRPr/>
            </a:pPr>
            <a:r>
              <a:rPr lang="en-US" sz="3200" dirty="0" smtClean="0"/>
              <a:t>Stuffy nose, cough, mild fever, sore throat</a:t>
            </a:r>
            <a:endParaRPr lang="en-US" sz="3200" dirty="0"/>
          </a:p>
        </p:txBody>
      </p:sp>
    </p:spTree>
    <p:extLst>
      <p:ext uri="{BB962C8B-B14F-4D97-AF65-F5344CB8AC3E}">
        <p14:creationId xmlns:p14="http://schemas.microsoft.com/office/powerpoint/2010/main" val="2695629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COPD</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458199" cy="6858000"/>
          </a:xfrm>
          <a:prstGeom prst="rect">
            <a:avLst/>
          </a:prstGeom>
        </p:spPr>
      </p:pic>
    </p:spTree>
    <p:extLst>
      <p:ext uri="{BB962C8B-B14F-4D97-AF65-F5344CB8AC3E}">
        <p14:creationId xmlns:p14="http://schemas.microsoft.com/office/powerpoint/2010/main" val="40291398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52400" y="533400"/>
            <a:ext cx="8162925" cy="762000"/>
          </a:xfrm>
        </p:spPr>
        <p:txBody>
          <a:bodyPr/>
          <a:lstStyle/>
          <a:p>
            <a:pPr fontAlgn="auto">
              <a:spcAft>
                <a:spcPts val="0"/>
              </a:spcAft>
              <a:defRPr/>
            </a:pPr>
            <a:r>
              <a:rPr lang="en-US" dirty="0" smtClean="0"/>
              <a:t>Reactive Airway Disease: Asthma</a:t>
            </a:r>
            <a:endParaRPr lang="en-US" dirty="0"/>
          </a:p>
        </p:txBody>
      </p:sp>
      <p:sp>
        <p:nvSpPr>
          <p:cNvPr id="91139" name="Rectangle 3"/>
          <p:cNvSpPr>
            <a:spLocks noGrp="1" noChangeArrowheads="1"/>
          </p:cNvSpPr>
          <p:nvPr>
            <p:ph idx="1"/>
          </p:nvPr>
        </p:nvSpPr>
        <p:spPr/>
        <p:txBody>
          <a:bodyPr>
            <a:normAutofit/>
          </a:bodyPr>
          <a:lstStyle/>
          <a:p>
            <a:pPr>
              <a:lnSpc>
                <a:spcPct val="90000"/>
              </a:lnSpc>
              <a:buFont typeface="Wingdings" pitchFamily="2" charset="2"/>
              <a:buChar char="n"/>
            </a:pPr>
            <a:r>
              <a:rPr lang="en-US" sz="2800" dirty="0" smtClean="0"/>
              <a:t>Chronic inflammatory disorder of the airways</a:t>
            </a:r>
          </a:p>
          <a:p>
            <a:pPr>
              <a:lnSpc>
                <a:spcPct val="90000"/>
              </a:lnSpc>
              <a:buFont typeface="Wingdings" pitchFamily="2" charset="2"/>
              <a:buChar char="n"/>
            </a:pPr>
            <a:r>
              <a:rPr lang="en-US" sz="2800" dirty="0" smtClean="0"/>
              <a:t>Can be controlled not cured</a:t>
            </a:r>
          </a:p>
          <a:p>
            <a:pPr>
              <a:lnSpc>
                <a:spcPct val="90000"/>
              </a:lnSpc>
              <a:buFont typeface="Wingdings" pitchFamily="2" charset="2"/>
              <a:buChar char="n"/>
            </a:pPr>
            <a:r>
              <a:rPr lang="en-US" sz="2800" dirty="0" smtClean="0"/>
              <a:t>50% onset before age 10</a:t>
            </a:r>
          </a:p>
          <a:p>
            <a:pPr>
              <a:lnSpc>
                <a:spcPct val="90000"/>
              </a:lnSpc>
              <a:buFont typeface="Wingdings" pitchFamily="2" charset="2"/>
              <a:buChar char="n"/>
            </a:pPr>
            <a:r>
              <a:rPr lang="en-US" sz="2800" dirty="0" smtClean="0"/>
              <a:t>30% diagnosed in childhood will have it as an adult</a:t>
            </a:r>
          </a:p>
          <a:p>
            <a:pPr>
              <a:lnSpc>
                <a:spcPct val="90000"/>
              </a:lnSpc>
              <a:buFont typeface="Wingdings" pitchFamily="2" charset="2"/>
              <a:buChar char="n"/>
            </a:pPr>
            <a:r>
              <a:rPr lang="en-US" sz="2800" dirty="0" smtClean="0"/>
              <a:t>Immunological and non-immunological triggers</a:t>
            </a:r>
          </a:p>
          <a:p>
            <a:pPr lvl="1">
              <a:lnSpc>
                <a:spcPct val="90000"/>
              </a:lnSpc>
              <a:buFont typeface="Wingdings" pitchFamily="2" charset="2"/>
              <a:buChar char="n"/>
            </a:pPr>
            <a:r>
              <a:rPr lang="en-US" sz="2800" dirty="0" smtClean="0"/>
              <a:t>Allergens, weather, exercise, GE reflux, colds &amp; flu</a:t>
            </a:r>
          </a:p>
        </p:txBody>
      </p:sp>
      <p:sp>
        <p:nvSpPr>
          <p:cNvPr id="72708" name="Footer Placeholder 1"/>
          <p:cNvSpPr>
            <a:spLocks noGrp="1"/>
          </p:cNvSpPr>
          <p:nvPr>
            <p:ph type="ftr" sz="quarter" idx="11"/>
          </p:nvPr>
        </p:nvSpPr>
        <p:spPr>
          <a:xfrm>
            <a:off x="76200" y="6286500"/>
            <a:ext cx="64103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2371756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71538" y="862013"/>
            <a:ext cx="8162925" cy="762000"/>
          </a:xfrm>
        </p:spPr>
        <p:txBody>
          <a:bodyPr/>
          <a:lstStyle/>
          <a:p>
            <a:pPr fontAlgn="auto">
              <a:spcAft>
                <a:spcPts val="0"/>
              </a:spcAft>
              <a:defRPr/>
            </a:pPr>
            <a:r>
              <a:rPr lang="en-US"/>
              <a:t>Asthma exacerbation</a:t>
            </a:r>
          </a:p>
        </p:txBody>
      </p:sp>
      <p:sp>
        <p:nvSpPr>
          <p:cNvPr id="92163" name="Rectangle 3"/>
          <p:cNvSpPr>
            <a:spLocks noGrp="1" noChangeArrowheads="1"/>
          </p:cNvSpPr>
          <p:nvPr>
            <p:ph idx="1"/>
          </p:nvPr>
        </p:nvSpPr>
        <p:spPr/>
        <p:txBody>
          <a:bodyPr/>
          <a:lstStyle/>
          <a:p>
            <a:pPr>
              <a:lnSpc>
                <a:spcPct val="80000"/>
              </a:lnSpc>
              <a:buFont typeface="Wingdings" pitchFamily="2" charset="2"/>
              <a:buChar char="n"/>
            </a:pPr>
            <a:r>
              <a:rPr lang="en-US" sz="2800" smtClean="0"/>
              <a:t>Cough</a:t>
            </a:r>
          </a:p>
          <a:p>
            <a:pPr>
              <a:lnSpc>
                <a:spcPct val="80000"/>
              </a:lnSpc>
              <a:buFont typeface="Wingdings" pitchFamily="2" charset="2"/>
              <a:buChar char="n"/>
            </a:pPr>
            <a:r>
              <a:rPr lang="en-US" sz="2800" smtClean="0"/>
              <a:t>Wheezing</a:t>
            </a:r>
          </a:p>
          <a:p>
            <a:pPr>
              <a:lnSpc>
                <a:spcPct val="80000"/>
              </a:lnSpc>
              <a:buFont typeface="Wingdings" pitchFamily="2" charset="2"/>
              <a:buChar char="n"/>
            </a:pPr>
            <a:r>
              <a:rPr lang="en-US" sz="2800" smtClean="0"/>
              <a:t>Chest tightness</a:t>
            </a:r>
          </a:p>
          <a:p>
            <a:pPr>
              <a:lnSpc>
                <a:spcPct val="80000"/>
              </a:lnSpc>
              <a:buFont typeface="Wingdings" pitchFamily="2" charset="2"/>
              <a:buChar char="n"/>
            </a:pPr>
            <a:r>
              <a:rPr lang="en-US" sz="2800" smtClean="0"/>
              <a:t>SOB, tachypnea</a:t>
            </a:r>
          </a:p>
          <a:p>
            <a:pPr>
              <a:lnSpc>
                <a:spcPct val="80000"/>
              </a:lnSpc>
              <a:buFont typeface="Wingdings" pitchFamily="2" charset="2"/>
              <a:buChar char="n"/>
            </a:pPr>
            <a:r>
              <a:rPr lang="en-US" sz="2800" smtClean="0"/>
              <a:t>Unable to speak in full sentences</a:t>
            </a:r>
          </a:p>
          <a:p>
            <a:pPr>
              <a:lnSpc>
                <a:spcPct val="80000"/>
              </a:lnSpc>
              <a:buFont typeface="Wingdings" pitchFamily="2" charset="2"/>
              <a:buChar char="n"/>
            </a:pPr>
            <a:r>
              <a:rPr lang="en-US" sz="2800" smtClean="0"/>
              <a:t>Labored breathing</a:t>
            </a:r>
          </a:p>
          <a:p>
            <a:pPr>
              <a:lnSpc>
                <a:spcPct val="80000"/>
              </a:lnSpc>
              <a:buFont typeface="Wingdings" pitchFamily="2" charset="2"/>
              <a:buChar char="n"/>
            </a:pPr>
            <a:r>
              <a:rPr lang="en-US" sz="2800" smtClean="0"/>
              <a:t>Paeds nasal flaring use of accessory muscles, tracheal tug</a:t>
            </a:r>
          </a:p>
          <a:p>
            <a:pPr>
              <a:lnSpc>
                <a:spcPct val="80000"/>
              </a:lnSpc>
              <a:buFont typeface="Wingdings" pitchFamily="2" charset="2"/>
              <a:buNone/>
            </a:pPr>
            <a:endParaRPr lang="en-US" sz="2800" smtClean="0"/>
          </a:p>
          <a:p>
            <a:pPr>
              <a:lnSpc>
                <a:spcPct val="80000"/>
              </a:lnSpc>
              <a:buFont typeface="Wingdings" pitchFamily="2" charset="2"/>
              <a:buNone/>
            </a:pPr>
            <a:r>
              <a:rPr lang="en-US" sz="2800" b="1" smtClean="0"/>
              <a:t>Bronchospasm &amp; Airway inflammation</a:t>
            </a:r>
          </a:p>
          <a:p>
            <a:pPr>
              <a:lnSpc>
                <a:spcPct val="80000"/>
              </a:lnSpc>
              <a:buFont typeface="Wingdings" pitchFamily="2" charset="2"/>
              <a:buNone/>
            </a:pPr>
            <a:endParaRPr lang="en-US" sz="2800" smtClean="0"/>
          </a:p>
        </p:txBody>
      </p:sp>
      <p:sp>
        <p:nvSpPr>
          <p:cNvPr id="73732"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2590378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fontScale="90000"/>
          </a:bodyPr>
          <a:lstStyle/>
          <a:p>
            <a:pPr fontAlgn="auto">
              <a:spcAft>
                <a:spcPts val="0"/>
              </a:spcAft>
              <a:defRPr/>
            </a:pPr>
            <a:r>
              <a:rPr lang="en-US"/>
              <a:t>Asthma &amp; COPD Medical Directive  VH-AED &amp; UH</a:t>
            </a:r>
          </a:p>
        </p:txBody>
      </p:sp>
      <p:sp>
        <p:nvSpPr>
          <p:cNvPr id="93187" name="Rectangle 3"/>
          <p:cNvSpPr>
            <a:spLocks noGrp="1" noChangeArrowheads="1"/>
          </p:cNvSpPr>
          <p:nvPr>
            <p:ph idx="1"/>
          </p:nvPr>
        </p:nvSpPr>
        <p:spPr/>
        <p:txBody>
          <a:bodyPr/>
          <a:lstStyle/>
          <a:p>
            <a:pPr>
              <a:lnSpc>
                <a:spcPct val="90000"/>
              </a:lnSpc>
              <a:buFont typeface="Wingdings" pitchFamily="2" charset="2"/>
              <a:buChar char="n"/>
            </a:pPr>
            <a:r>
              <a:rPr lang="en-US" sz="2800" smtClean="0"/>
              <a:t>Adult (&gt;14yrs)</a:t>
            </a:r>
          </a:p>
          <a:p>
            <a:pPr>
              <a:lnSpc>
                <a:spcPct val="90000"/>
              </a:lnSpc>
              <a:buFont typeface="Wingdings" pitchFamily="2" charset="2"/>
              <a:buChar char="n"/>
            </a:pPr>
            <a:r>
              <a:rPr lang="en-US" sz="2800" smtClean="0"/>
              <a:t>Diagnosis of Asthma or COPD</a:t>
            </a:r>
          </a:p>
          <a:p>
            <a:pPr>
              <a:lnSpc>
                <a:spcPct val="90000"/>
              </a:lnSpc>
              <a:buFont typeface="Wingdings" pitchFamily="2" charset="2"/>
              <a:buChar char="n"/>
            </a:pPr>
            <a:r>
              <a:rPr lang="en-US" sz="2800" smtClean="0"/>
              <a:t>Present with SOB &amp; wheezes</a:t>
            </a:r>
          </a:p>
          <a:p>
            <a:pPr lvl="1">
              <a:lnSpc>
                <a:spcPct val="90000"/>
              </a:lnSpc>
              <a:buFont typeface="Wingdings" pitchFamily="2" charset="2"/>
              <a:buChar char="n"/>
            </a:pPr>
            <a:r>
              <a:rPr lang="en-US" sz="2400" smtClean="0"/>
              <a:t>Vs, O2sat, O2 delivery, Spirometry</a:t>
            </a:r>
          </a:p>
          <a:p>
            <a:pPr lvl="1">
              <a:lnSpc>
                <a:spcPct val="90000"/>
              </a:lnSpc>
              <a:buFont typeface="Wingdings" pitchFamily="2" charset="2"/>
              <a:buChar char="n"/>
            </a:pPr>
            <a:r>
              <a:rPr lang="en-US" sz="2400" smtClean="0"/>
              <a:t>Ventolin 6 puffs &amp; atrovent 6 puffs</a:t>
            </a:r>
          </a:p>
          <a:p>
            <a:pPr lvl="2">
              <a:lnSpc>
                <a:spcPct val="90000"/>
              </a:lnSpc>
            </a:pPr>
            <a:r>
              <a:rPr lang="en-US" sz="2000" smtClean="0"/>
              <a:t>Or</a:t>
            </a:r>
          </a:p>
          <a:p>
            <a:pPr lvl="1">
              <a:lnSpc>
                <a:spcPct val="90000"/>
              </a:lnSpc>
              <a:buFont typeface="Wingdings" pitchFamily="2" charset="2"/>
              <a:buChar char="n"/>
            </a:pPr>
            <a:r>
              <a:rPr lang="en-US" sz="2400" smtClean="0"/>
              <a:t>Ventolin 5mg &amp; atrovent 500mcg</a:t>
            </a:r>
          </a:p>
          <a:p>
            <a:pPr>
              <a:lnSpc>
                <a:spcPct val="90000"/>
              </a:lnSpc>
              <a:buFont typeface="Wingdings" pitchFamily="2" charset="2"/>
              <a:buChar char="n"/>
            </a:pPr>
            <a:r>
              <a:rPr lang="en-US" sz="2800" smtClean="0"/>
              <a:t>RT or RN</a:t>
            </a:r>
          </a:p>
          <a:p>
            <a:pPr>
              <a:lnSpc>
                <a:spcPct val="90000"/>
              </a:lnSpc>
              <a:buFont typeface="Wingdings" pitchFamily="2" charset="2"/>
              <a:buChar char="n"/>
            </a:pPr>
            <a:r>
              <a:rPr lang="en-US" sz="2800" smtClean="0"/>
              <a:t>May be repeated once</a:t>
            </a:r>
          </a:p>
        </p:txBody>
      </p:sp>
      <p:sp>
        <p:nvSpPr>
          <p:cNvPr id="74756" name="Footer Placeholder 1"/>
          <p:cNvSpPr>
            <a:spLocks noGrp="1"/>
          </p:cNvSpPr>
          <p:nvPr>
            <p:ph type="ftr" sz="quarter" idx="11"/>
          </p:nvPr>
        </p:nvSpPr>
        <p:spPr>
          <a:xfrm>
            <a:off x="0" y="6286500"/>
            <a:ext cx="6486525"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defRPr/>
            </a:pPr>
            <a:r>
              <a:rPr lang="en-US" sz="1200" smtClean="0"/>
              <a:t>City Wide Orientation, June, 2015</a:t>
            </a:r>
            <a:endParaRPr lang="en-US" sz="1200" dirty="0"/>
          </a:p>
        </p:txBody>
      </p:sp>
    </p:spTree>
    <p:extLst>
      <p:ext uri="{BB962C8B-B14F-4D97-AF65-F5344CB8AC3E}">
        <p14:creationId xmlns:p14="http://schemas.microsoft.com/office/powerpoint/2010/main" val="251593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Asthma/COPD Medical Directive Inclusion Criteria</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457200" y="1859340"/>
            <a:ext cx="7696200" cy="4401205"/>
          </a:xfrm>
          <a:prstGeom prst="rect">
            <a:avLst/>
          </a:prstGeom>
        </p:spPr>
        <p:txBody>
          <a:bodyPr wrap="square">
            <a:spAutoFit/>
          </a:bodyPr>
          <a:lstStyle/>
          <a:p>
            <a:r>
              <a:rPr lang="en-US" sz="2800" dirty="0"/>
              <a:t>Previous diagnosis of asthma/or chronic obstructive pulmonary disease (COPD)</a:t>
            </a:r>
          </a:p>
          <a:p>
            <a:r>
              <a:rPr lang="en-US" sz="2800" dirty="0"/>
              <a:t>Circumstances:</a:t>
            </a:r>
          </a:p>
          <a:p>
            <a:r>
              <a:rPr lang="en-US" sz="2800" dirty="0"/>
              <a:t>Shortness of breath is the reason for the emergency visit</a:t>
            </a:r>
          </a:p>
          <a:p>
            <a:r>
              <a:rPr lang="en-US" sz="2800" dirty="0"/>
              <a:t>Inspiratory and/or expiratory wheezes present or</a:t>
            </a:r>
          </a:p>
          <a:p>
            <a:r>
              <a:rPr lang="en-US" sz="2800" dirty="0"/>
              <a:t>the absence of wheezes (due to severe lack of air movement)</a:t>
            </a:r>
          </a:p>
          <a:p>
            <a:r>
              <a:rPr lang="en-US" sz="2800" dirty="0"/>
              <a:t>Procedures / treatments / interventions:</a:t>
            </a:r>
          </a:p>
          <a:p>
            <a:r>
              <a:rPr lang="en-US" sz="2800" dirty="0"/>
              <a:t>Vital signs including O2 saturation</a:t>
            </a:r>
          </a:p>
        </p:txBody>
      </p:sp>
    </p:spTree>
    <p:extLst>
      <p:ext uri="{BB962C8B-B14F-4D97-AF65-F5344CB8AC3E}">
        <p14:creationId xmlns:p14="http://schemas.microsoft.com/office/powerpoint/2010/main" val="340696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a:srcRect/>
          <a:stretch>
            <a:fillRect/>
          </a:stretch>
        </p:blipFill>
        <p:spPr bwMode="auto">
          <a:xfrm>
            <a:off x="152400" y="228600"/>
            <a:ext cx="5194300" cy="645953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5779" name="Footer Placeholder 1"/>
          <p:cNvSpPr>
            <a:spLocks noGrp="1"/>
          </p:cNvSpPr>
          <p:nvPr>
            <p:ph type="ftr" sz="quarter" idx="11"/>
          </p:nvPr>
        </p:nvSpPr>
        <p:spPr>
          <a:xfrm>
            <a:off x="6350" y="6431437"/>
            <a:ext cx="27432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Verdana" charset="0"/>
                <a:ea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l" eaLnBrk="1" hangingPunct="1">
              <a:defRPr/>
            </a:pPr>
            <a:r>
              <a:rPr lang="en-US" sz="1000" smtClean="0"/>
              <a:t>City Wide Orientation, June, 2015</a:t>
            </a:r>
            <a:endParaRPr lang="en-US" sz="1000" dirty="0"/>
          </a:p>
        </p:txBody>
      </p:sp>
      <p:sp>
        <p:nvSpPr>
          <p:cNvPr id="2" name="TextBox 1"/>
          <p:cNvSpPr txBox="1"/>
          <p:nvPr/>
        </p:nvSpPr>
        <p:spPr>
          <a:xfrm>
            <a:off x="5410200" y="1150045"/>
            <a:ext cx="3025636" cy="2585323"/>
          </a:xfrm>
          <a:prstGeom prst="rect">
            <a:avLst/>
          </a:prstGeom>
          <a:noFill/>
        </p:spPr>
        <p:txBody>
          <a:bodyPr wrap="none" rtlCol="0">
            <a:spAutoFit/>
          </a:bodyPr>
          <a:lstStyle/>
          <a:p>
            <a:pPr marL="285750" indent="-285750">
              <a:buFont typeface="Wingdings" pitchFamily="2" charset="2"/>
              <a:buChar char="Ø"/>
            </a:pPr>
            <a:r>
              <a:rPr lang="en-US" dirty="0" smtClean="0"/>
              <a:t>***Ensure you’ve read the </a:t>
            </a:r>
          </a:p>
          <a:p>
            <a:r>
              <a:rPr lang="en-US" dirty="0"/>
              <a:t> </a:t>
            </a:r>
            <a:r>
              <a:rPr lang="en-US" dirty="0" smtClean="0"/>
              <a:t>    learning package before</a:t>
            </a:r>
          </a:p>
          <a:p>
            <a:r>
              <a:rPr lang="en-US" dirty="0" smtClean="0"/>
              <a:t>     using</a:t>
            </a:r>
          </a:p>
          <a:p>
            <a:pPr marL="285750" indent="-285750">
              <a:buFont typeface="Wingdings" pitchFamily="2" charset="2"/>
              <a:buChar char="Ø"/>
            </a:pPr>
            <a:r>
              <a:rPr lang="en-US" dirty="0" smtClean="0"/>
              <a:t>***Ensure you’ve </a:t>
            </a:r>
          </a:p>
          <a:p>
            <a:r>
              <a:rPr lang="en-US" dirty="0"/>
              <a:t> </a:t>
            </a:r>
            <a:r>
              <a:rPr lang="en-US" dirty="0" smtClean="0"/>
              <a:t>    completed</a:t>
            </a:r>
            <a:r>
              <a:rPr lang="en-US" dirty="0"/>
              <a:t> </a:t>
            </a:r>
            <a:r>
              <a:rPr lang="en-US" dirty="0" smtClean="0"/>
              <a:t>a respiratory </a:t>
            </a:r>
          </a:p>
          <a:p>
            <a:r>
              <a:rPr lang="en-US" dirty="0"/>
              <a:t> </a:t>
            </a:r>
            <a:r>
              <a:rPr lang="en-US" dirty="0" smtClean="0"/>
              <a:t>    assessment</a:t>
            </a:r>
          </a:p>
          <a:p>
            <a:r>
              <a:rPr lang="en-US" dirty="0"/>
              <a:t> </a:t>
            </a:r>
            <a:r>
              <a:rPr lang="en-US" dirty="0" smtClean="0"/>
              <a:t>    prior to beginning</a:t>
            </a:r>
          </a:p>
          <a:p>
            <a:r>
              <a:rPr lang="en-US" dirty="0"/>
              <a:t> </a:t>
            </a:r>
            <a:r>
              <a:rPr lang="en-US" dirty="0" smtClean="0"/>
              <a:t>    directive</a:t>
            </a:r>
          </a:p>
          <a:p>
            <a:endParaRPr lang="en-US" dirty="0"/>
          </a:p>
        </p:txBody>
      </p:sp>
      <p:sp>
        <p:nvSpPr>
          <p:cNvPr id="3" name="Rectangle 2"/>
          <p:cNvSpPr/>
          <p:nvPr/>
        </p:nvSpPr>
        <p:spPr>
          <a:xfrm>
            <a:off x="5486400" y="3756441"/>
            <a:ext cx="4572000" cy="2308324"/>
          </a:xfrm>
          <a:prstGeom prst="rect">
            <a:avLst/>
          </a:prstGeom>
        </p:spPr>
        <p:txBody>
          <a:bodyPr>
            <a:spAutoFit/>
          </a:bodyPr>
          <a:lstStyle/>
          <a:p>
            <a:r>
              <a:rPr lang="en-US" dirty="0"/>
              <a:t>Document assessment.</a:t>
            </a:r>
          </a:p>
          <a:p>
            <a:r>
              <a:rPr lang="en-US" dirty="0"/>
              <a:t>Document initiation of </a:t>
            </a:r>
            <a:endParaRPr lang="en-US" dirty="0" smtClean="0"/>
          </a:p>
          <a:p>
            <a:r>
              <a:rPr lang="en-US" dirty="0" smtClean="0"/>
              <a:t>medical </a:t>
            </a:r>
            <a:r>
              <a:rPr lang="en-US" dirty="0"/>
              <a:t>directive if</a:t>
            </a:r>
          </a:p>
          <a:p>
            <a:r>
              <a:rPr lang="en-US" dirty="0"/>
              <a:t>appropriate/indicated. </a:t>
            </a:r>
          </a:p>
          <a:p>
            <a:r>
              <a:rPr lang="en-US" dirty="0"/>
              <a:t>Document ongoing </a:t>
            </a:r>
            <a:endParaRPr lang="en-US" dirty="0" smtClean="0"/>
          </a:p>
          <a:p>
            <a:r>
              <a:rPr lang="en-US" dirty="0" smtClean="0"/>
              <a:t>reassessments </a:t>
            </a:r>
            <a:r>
              <a:rPr lang="en-US" dirty="0"/>
              <a:t>and </a:t>
            </a:r>
          </a:p>
          <a:p>
            <a:r>
              <a:rPr lang="en-US" dirty="0"/>
              <a:t>response to treatment.</a:t>
            </a:r>
          </a:p>
          <a:p>
            <a:r>
              <a:rPr lang="en-US" dirty="0"/>
              <a:t>Vitals pre- and post-treatment</a:t>
            </a:r>
          </a:p>
        </p:txBody>
      </p:sp>
    </p:spTree>
    <p:extLst>
      <p:ext uri="{BB962C8B-B14F-4D97-AF65-F5344CB8AC3E}">
        <p14:creationId xmlns:p14="http://schemas.microsoft.com/office/powerpoint/2010/main" val="115139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Medications: </a:t>
            </a:r>
            <a:r>
              <a:rPr lang="en-US" dirty="0" err="1" smtClean="0"/>
              <a:t>Ventolin</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344714" y="1752600"/>
            <a:ext cx="8001000" cy="3539430"/>
          </a:xfrm>
          <a:prstGeom prst="rect">
            <a:avLst/>
          </a:prstGeom>
        </p:spPr>
        <p:txBody>
          <a:bodyPr wrap="square">
            <a:spAutoFit/>
          </a:bodyPr>
          <a:lstStyle/>
          <a:p>
            <a:r>
              <a:rPr lang="en-US" sz="2800" b="1" u="sng" dirty="0"/>
              <a:t>B</a:t>
            </a:r>
            <a:r>
              <a:rPr lang="en-US" sz="2800" b="1" u="sng" dirty="0" smtClean="0"/>
              <a:t>eta </a:t>
            </a:r>
            <a:r>
              <a:rPr lang="en-US" sz="2800" b="1" u="sng" dirty="0"/>
              <a:t>2 adrenergic agonist</a:t>
            </a:r>
          </a:p>
          <a:p>
            <a:r>
              <a:rPr lang="en-US" sz="2800" dirty="0"/>
              <a:t>that works as bronchodilator and increases</a:t>
            </a:r>
          </a:p>
          <a:p>
            <a:r>
              <a:rPr lang="en-US" sz="2800" dirty="0"/>
              <a:t>air flow. </a:t>
            </a:r>
          </a:p>
          <a:p>
            <a:r>
              <a:rPr lang="en-US" sz="2800" dirty="0"/>
              <a:t>Common side effects of the beta adrenergic </a:t>
            </a:r>
          </a:p>
          <a:p>
            <a:r>
              <a:rPr lang="en-US" sz="2800" dirty="0"/>
              <a:t>agonists include dizziness, headache, nervousness, </a:t>
            </a:r>
          </a:p>
          <a:p>
            <a:r>
              <a:rPr lang="en-US" sz="2800" dirty="0"/>
              <a:t>tachycardia, palpitations, nausea and </a:t>
            </a:r>
          </a:p>
          <a:p>
            <a:r>
              <a:rPr lang="en-US" sz="2800" dirty="0"/>
              <a:t>diaphoresis, largely due to their beta adrenergic </a:t>
            </a:r>
          </a:p>
          <a:p>
            <a:r>
              <a:rPr lang="en-US" sz="2800" dirty="0"/>
              <a:t>effects on other tissue.</a:t>
            </a:r>
          </a:p>
        </p:txBody>
      </p:sp>
    </p:spTree>
    <p:extLst>
      <p:ext uri="{BB962C8B-B14F-4D97-AF65-F5344CB8AC3E}">
        <p14:creationId xmlns:p14="http://schemas.microsoft.com/office/powerpoint/2010/main" val="246091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381000" y="1752600"/>
            <a:ext cx="6858000" cy="2554545"/>
          </a:xfrm>
          <a:prstGeom prst="rect">
            <a:avLst/>
          </a:prstGeom>
        </p:spPr>
        <p:txBody>
          <a:bodyPr wrap="square">
            <a:spAutoFit/>
          </a:bodyPr>
          <a:lstStyle/>
          <a:p>
            <a:r>
              <a:rPr lang="en-US" sz="3200" dirty="0"/>
              <a:t>If a patient presents with acute SOB and</a:t>
            </a:r>
          </a:p>
          <a:p>
            <a:r>
              <a:rPr lang="en-US" sz="3200" dirty="0"/>
              <a:t>uncontrolled a. fib with a rate of 148, do</a:t>
            </a:r>
          </a:p>
          <a:p>
            <a:r>
              <a:rPr lang="en-US" sz="3200" dirty="0"/>
              <a:t>you initiate the medical directive and </a:t>
            </a:r>
            <a:r>
              <a:rPr lang="en-US" sz="3200" dirty="0" smtClean="0"/>
              <a:t>give </a:t>
            </a:r>
            <a:r>
              <a:rPr lang="en-US" sz="3200" dirty="0" err="1" smtClean="0"/>
              <a:t>Ventolin</a:t>
            </a:r>
            <a:r>
              <a:rPr lang="en-US" sz="3200" dirty="0" smtClean="0"/>
              <a:t> </a:t>
            </a:r>
            <a:r>
              <a:rPr lang="en-US" sz="3200" dirty="0"/>
              <a:t>if this patient has a COPD history?</a:t>
            </a:r>
          </a:p>
        </p:txBody>
      </p:sp>
    </p:spTree>
    <p:extLst>
      <p:ext uri="{BB962C8B-B14F-4D97-AF65-F5344CB8AC3E}">
        <p14:creationId xmlns:p14="http://schemas.microsoft.com/office/powerpoint/2010/main" val="761778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Atrovent</a:t>
            </a:r>
            <a:r>
              <a:rPr lang="en-US" dirty="0" smtClean="0"/>
              <a:t>/Ipratropium</a:t>
            </a:r>
            <a:endParaRPr lang="en-US" dirty="0"/>
          </a:p>
        </p:txBody>
      </p:sp>
      <p:sp>
        <p:nvSpPr>
          <p:cNvPr id="3" name="Footer Placeholder 2"/>
          <p:cNvSpPr>
            <a:spLocks noGrp="1"/>
          </p:cNvSpPr>
          <p:nvPr>
            <p:ph type="ftr" sz="quarter" idx="11"/>
          </p:nvPr>
        </p:nvSpPr>
        <p:spPr/>
        <p:txBody>
          <a:bodyPr/>
          <a:lstStyle/>
          <a:p>
            <a:r>
              <a:rPr lang="en-US" smtClean="0"/>
              <a:t>City Wide Orientation, June, 2015</a:t>
            </a:r>
            <a:endParaRPr lang="en-US"/>
          </a:p>
        </p:txBody>
      </p:sp>
      <p:sp>
        <p:nvSpPr>
          <p:cNvPr id="4" name="Rectangle 3"/>
          <p:cNvSpPr/>
          <p:nvPr/>
        </p:nvSpPr>
        <p:spPr>
          <a:xfrm>
            <a:off x="152400" y="1752600"/>
            <a:ext cx="7543800" cy="2677656"/>
          </a:xfrm>
          <a:prstGeom prst="rect">
            <a:avLst/>
          </a:prstGeom>
        </p:spPr>
        <p:txBody>
          <a:bodyPr wrap="square">
            <a:spAutoFit/>
          </a:bodyPr>
          <a:lstStyle/>
          <a:p>
            <a:r>
              <a:rPr lang="en-US" sz="2800" dirty="0" smtClean="0"/>
              <a:t>An </a:t>
            </a:r>
            <a:r>
              <a:rPr lang="en-US" sz="2800" b="1" u="sng" dirty="0"/>
              <a:t>anticholinergic</a:t>
            </a:r>
            <a:r>
              <a:rPr lang="en-US" sz="2800" dirty="0"/>
              <a:t> that inhibits the actions of </a:t>
            </a:r>
          </a:p>
          <a:p>
            <a:r>
              <a:rPr lang="en-US" sz="2800" dirty="0"/>
              <a:t>acetylcholine at </a:t>
            </a:r>
            <a:r>
              <a:rPr lang="en-US" sz="2800" dirty="0" smtClean="0"/>
              <a:t>parasympathetic </a:t>
            </a:r>
            <a:r>
              <a:rPr lang="en-US" sz="2800" dirty="0"/>
              <a:t>receptor sites </a:t>
            </a:r>
          </a:p>
          <a:p>
            <a:r>
              <a:rPr lang="en-US" sz="2800" dirty="0"/>
              <a:t>in the bronchial smooth muscles resulting in </a:t>
            </a:r>
          </a:p>
          <a:p>
            <a:r>
              <a:rPr lang="en-US" sz="2800" dirty="0" err="1"/>
              <a:t>bronchodilation</a:t>
            </a:r>
            <a:r>
              <a:rPr lang="en-US" sz="2800" dirty="0"/>
              <a:t>. It also reduces the mucous </a:t>
            </a:r>
          </a:p>
          <a:p>
            <a:r>
              <a:rPr lang="en-US" sz="2800" dirty="0"/>
              <a:t>production.</a:t>
            </a:r>
          </a:p>
          <a:p>
            <a:r>
              <a:rPr lang="en-US" sz="2800" dirty="0"/>
              <a:t>Fast-acting but longer lasting than </a:t>
            </a:r>
            <a:r>
              <a:rPr lang="en-US" sz="2800" dirty="0" err="1"/>
              <a:t>Ventolin</a:t>
            </a:r>
            <a:r>
              <a:rPr lang="en-US" sz="2800" dirty="0"/>
              <a:t>. </a:t>
            </a:r>
          </a:p>
        </p:txBody>
      </p:sp>
    </p:spTree>
    <p:extLst>
      <p:ext uri="{BB962C8B-B14F-4D97-AF65-F5344CB8AC3E}">
        <p14:creationId xmlns:p14="http://schemas.microsoft.com/office/powerpoint/2010/main" val="3200013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1149</TotalTime>
  <Words>6013</Words>
  <Application>Microsoft Office PowerPoint</Application>
  <PresentationFormat>On-screen Show (4:3)</PresentationFormat>
  <Paragraphs>1055</Paragraphs>
  <Slides>128</Slides>
  <Notes>115</Notes>
  <HiddenSlides>45</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Adjacency</vt:lpstr>
      <vt:lpstr>Airway/Respiratory  Assessment</vt:lpstr>
      <vt:lpstr>NENA Core Competencies: Airway</vt:lpstr>
      <vt:lpstr>Core Competencies, cont. </vt:lpstr>
      <vt:lpstr>Airway</vt:lpstr>
      <vt:lpstr>Anatomy Review</vt:lpstr>
      <vt:lpstr>Upper Airway</vt:lpstr>
      <vt:lpstr>PowerPoint Presentation</vt:lpstr>
      <vt:lpstr>Airway Anatomy</vt:lpstr>
      <vt:lpstr>Epiglottis</vt:lpstr>
      <vt:lpstr>Lower Airway</vt:lpstr>
      <vt:lpstr>Airway Assessment</vt:lpstr>
      <vt:lpstr>Airway Assessment</vt:lpstr>
      <vt:lpstr>Compromise to airway patency</vt:lpstr>
      <vt:lpstr>PowerPoint Presentation</vt:lpstr>
      <vt:lpstr>Breathing Noises</vt:lpstr>
      <vt:lpstr>Open the Airway</vt:lpstr>
      <vt:lpstr>Open the Airway</vt:lpstr>
      <vt:lpstr>PowerPoint Presentation</vt:lpstr>
      <vt:lpstr>Sniffing Position</vt:lpstr>
      <vt:lpstr>Promoting Airway Patency</vt:lpstr>
      <vt:lpstr>         Airway Adjuncts: Oral</vt:lpstr>
      <vt:lpstr>Sizing:</vt:lpstr>
      <vt:lpstr>Pediatrics</vt:lpstr>
      <vt:lpstr>Insertion of Oral Airway</vt:lpstr>
      <vt:lpstr>Airway Adjuncts: Nasopharyngeal</vt:lpstr>
      <vt:lpstr>Sizing for Nasopharyngeal Airway</vt:lpstr>
      <vt:lpstr>Insertion</vt:lpstr>
      <vt:lpstr>Insertion:</vt:lpstr>
      <vt:lpstr>Remember</vt:lpstr>
      <vt:lpstr>Assess Breathing</vt:lpstr>
      <vt:lpstr>Breathing Assessment</vt:lpstr>
      <vt:lpstr>Breathing</vt:lpstr>
      <vt:lpstr>NENA Core Competencies: Breathing</vt:lpstr>
      <vt:lpstr>Core Competencies cont.</vt:lpstr>
      <vt:lpstr>Core Competencies cont. </vt:lpstr>
      <vt:lpstr>Someone disagrees!</vt:lpstr>
      <vt:lpstr>Assess</vt:lpstr>
      <vt:lpstr>PowerPoint Presentation</vt:lpstr>
      <vt:lpstr>Quality - Auscultate</vt:lpstr>
      <vt:lpstr>Breath Sounds</vt:lpstr>
      <vt:lpstr>Quality – Chest expansion</vt:lpstr>
      <vt:lpstr>Quality- Effort</vt:lpstr>
      <vt:lpstr>Signs of Respiratory Compromise</vt:lpstr>
      <vt:lpstr>Respiratory Efforts</vt:lpstr>
      <vt:lpstr>Oxygen delivery</vt:lpstr>
      <vt:lpstr>How Much O2 Can I Give?</vt:lpstr>
      <vt:lpstr>Venturi mask</vt:lpstr>
      <vt:lpstr>Non rebreather O2 mask</vt:lpstr>
      <vt:lpstr>Nasal Prongs</vt:lpstr>
      <vt:lpstr>PowerPoint Presentation</vt:lpstr>
      <vt:lpstr>Bipap</vt:lpstr>
      <vt:lpstr>Indications for BIPAP</vt:lpstr>
      <vt:lpstr>Bipap Considerations</vt:lpstr>
      <vt:lpstr>Bag Valve Mask</vt:lpstr>
      <vt:lpstr>Bag Valve Mask</vt:lpstr>
      <vt:lpstr>BVM</vt:lpstr>
      <vt:lpstr>Definitive Airway</vt:lpstr>
      <vt:lpstr>Advanced Airways</vt:lpstr>
      <vt:lpstr>LMA- laryngeal mask airway</vt:lpstr>
      <vt:lpstr>LMA Insertion Video</vt:lpstr>
      <vt:lpstr>Combitube</vt:lpstr>
      <vt:lpstr>Combitube Insertion Video</vt:lpstr>
      <vt:lpstr>King Airway</vt:lpstr>
      <vt:lpstr>Intubation</vt:lpstr>
      <vt:lpstr>Checklist  for Intubation</vt:lpstr>
      <vt:lpstr>Checklist</vt:lpstr>
      <vt:lpstr>Equipment</vt:lpstr>
      <vt:lpstr>MALLOTSS-acronym</vt:lpstr>
      <vt:lpstr>Intubation Video </vt:lpstr>
      <vt:lpstr>Post-intubation</vt:lpstr>
      <vt:lpstr>PowerPoint Presentation</vt:lpstr>
      <vt:lpstr>Ongoing monitoring</vt:lpstr>
      <vt:lpstr>End-tidal CO2 Monitoring</vt:lpstr>
      <vt:lpstr>PowerPoint Presentation</vt:lpstr>
      <vt:lpstr>PowerPoint Presentation</vt:lpstr>
      <vt:lpstr>Capnography</vt:lpstr>
      <vt:lpstr>Blood Gases Analysis</vt:lpstr>
      <vt:lpstr>PowerPoint Presentation</vt:lpstr>
      <vt:lpstr>PowerPoint Presentation</vt:lpstr>
      <vt:lpstr>PowerPoint Presentation</vt:lpstr>
      <vt:lpstr>Cricoidotomy/ Emergency Tracheostomy</vt:lpstr>
      <vt:lpstr>Last Ditch Effort: Thoracotomy</vt:lpstr>
      <vt:lpstr>Common ED respiratory presentations</vt:lpstr>
      <vt:lpstr>Anaphylaxis</vt:lpstr>
      <vt:lpstr>PowerPoint Presentation</vt:lpstr>
      <vt:lpstr>Treatment</vt:lpstr>
      <vt:lpstr>Epiglottitis</vt:lpstr>
      <vt:lpstr>Epiglottitis Interventions</vt:lpstr>
      <vt:lpstr>Croup</vt:lpstr>
      <vt:lpstr>RSV (Resp. Syncytial virus)</vt:lpstr>
      <vt:lpstr>COPD</vt:lpstr>
      <vt:lpstr>Reactive Airway Disease: Asthma</vt:lpstr>
      <vt:lpstr>Asthma exacerbation</vt:lpstr>
      <vt:lpstr>Asthma &amp; COPD Medical Directive  VH-AED &amp; UH</vt:lpstr>
      <vt:lpstr>Asthma/COPD Medical Directive Inclusion Criteria</vt:lpstr>
      <vt:lpstr>PowerPoint Presentation</vt:lpstr>
      <vt:lpstr>Medications: Ventolin</vt:lpstr>
      <vt:lpstr>So……</vt:lpstr>
      <vt:lpstr>Atrovent/Ipratropium</vt:lpstr>
      <vt:lpstr>Steroids</vt:lpstr>
      <vt:lpstr>Scenario</vt:lpstr>
      <vt:lpstr>Pneumonia</vt:lpstr>
      <vt:lpstr>PowerPoint Presentation</vt:lpstr>
      <vt:lpstr>Pneumonia: Treatment</vt:lpstr>
      <vt:lpstr>Pneumothorax/Hemothorax</vt:lpstr>
      <vt:lpstr>Pneumothorax/Hemothorax Signs &amp; Symptoms</vt:lpstr>
      <vt:lpstr>Needle Thoracentesis</vt:lpstr>
      <vt:lpstr>Chest Tube</vt:lpstr>
      <vt:lpstr>Chest drainage</vt:lpstr>
      <vt:lpstr>Pleurivac Drainage System Video </vt:lpstr>
      <vt:lpstr>Pulmonary Embolism</vt:lpstr>
      <vt:lpstr>PowerPoint Presentation</vt:lpstr>
      <vt:lpstr>PE signs &amp; symptoms</vt:lpstr>
      <vt:lpstr>Pulmonary Embolism</vt:lpstr>
      <vt:lpstr>Respiratory System: Nursing Assessment</vt:lpstr>
      <vt:lpstr>Documentation</vt:lpstr>
      <vt:lpstr>Narrative Documentation</vt:lpstr>
      <vt:lpstr>Ongoing Assessments</vt:lpstr>
      <vt:lpstr>Ongoing Assessments</vt:lpstr>
      <vt:lpstr>Resources</vt:lpstr>
      <vt:lpstr>Where am I?</vt:lpstr>
      <vt:lpstr>Where am I?</vt:lpstr>
      <vt:lpstr>Where am I?</vt:lpstr>
      <vt:lpstr>Where am I?</vt:lpstr>
      <vt:lpstr>Where am I?</vt:lpstr>
      <vt:lpstr>Where am I? </vt:lpstr>
      <vt:lpstr>References</vt:lpstr>
      <vt:lpstr>References</vt:lpstr>
    </vt:vector>
  </TitlesOfParts>
  <Company>London Hospitals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Airway/Respiratory  Assessment</dc:title>
  <dc:creator>Lucia Vermeulen</dc:creator>
  <cp:lastModifiedBy>Lucia Vermeulen</cp:lastModifiedBy>
  <cp:revision>84</cp:revision>
  <cp:lastPrinted>2013-11-22T17:45:20Z</cp:lastPrinted>
  <dcterms:created xsi:type="dcterms:W3CDTF">2013-11-22T15:48:37Z</dcterms:created>
  <dcterms:modified xsi:type="dcterms:W3CDTF">2015-06-22T11:51:17Z</dcterms:modified>
</cp:coreProperties>
</file>